
<file path=[Content_Types].xml><?xml version="1.0" encoding="utf-8"?>
<Types xmlns="http://schemas.openxmlformats.org/package/2006/content-types">
  <Default Extension="emf" ContentType="image/x-emf"/>
  <Default Extension="jpe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3" r:id="rId4"/>
    <p:sldId id="257" r:id="rId5"/>
    <p:sldId id="258" r:id="rId6"/>
    <p:sldId id="261" r:id="rId7"/>
    <p:sldId id="265" r:id="rId8"/>
    <p:sldId id="270" r:id="rId9"/>
    <p:sldId id="269" r:id="rId10"/>
    <p:sldId id="260" r:id="rId11"/>
    <p:sldId id="264" r:id="rId1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F2FF"/>
    <a:srgbClr val="FFFF99"/>
    <a:srgbClr val="99CCFF"/>
    <a:srgbClr val="99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30" autoAdjust="0"/>
    <p:restoredTop sz="94660"/>
  </p:normalViewPr>
  <p:slideViewPr>
    <p:cSldViewPr snapToGrid="0">
      <p:cViewPr varScale="1">
        <p:scale>
          <a:sx n="95" d="100"/>
          <a:sy n="95" d="100"/>
        </p:scale>
        <p:origin x="81" y="5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253B22-931C-6526-285A-11AD81CEC45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39950DF-3D92-8E18-6F3D-270078662C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1229525-93DB-88FF-3E0A-C3B30B806689}"/>
              </a:ext>
            </a:extLst>
          </p:cNvPr>
          <p:cNvSpPr>
            <a:spLocks noGrp="1"/>
          </p:cNvSpPr>
          <p:nvPr>
            <p:ph type="dt" sz="half" idx="10"/>
          </p:nvPr>
        </p:nvSpPr>
        <p:spPr/>
        <p:txBody>
          <a:bodyPr/>
          <a:lstStyle/>
          <a:p>
            <a:fld id="{2CA974E4-5C81-4E2A-BB11-A65301C72B69}" type="datetimeFigureOut">
              <a:rPr kumimoji="1" lang="ja-JP" altLang="en-US" smtClean="0"/>
              <a:t>2023/1/26</a:t>
            </a:fld>
            <a:endParaRPr kumimoji="1" lang="ja-JP" altLang="en-US"/>
          </a:p>
        </p:txBody>
      </p:sp>
      <p:sp>
        <p:nvSpPr>
          <p:cNvPr id="5" name="フッター プレースホルダー 4">
            <a:extLst>
              <a:ext uri="{FF2B5EF4-FFF2-40B4-BE49-F238E27FC236}">
                <a16:creationId xmlns:a16="http://schemas.microsoft.com/office/drawing/2014/main" id="{D5E84464-14AE-97AD-2D85-045563E36F2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CFB2091-2E88-497E-1529-E9EEB63674E4}"/>
              </a:ext>
            </a:extLst>
          </p:cNvPr>
          <p:cNvSpPr>
            <a:spLocks noGrp="1"/>
          </p:cNvSpPr>
          <p:nvPr>
            <p:ph type="sldNum" sz="quarter" idx="12"/>
          </p:nvPr>
        </p:nvSpPr>
        <p:spPr/>
        <p:txBody>
          <a:bodyPr/>
          <a:lstStyle/>
          <a:p>
            <a:fld id="{F13A869F-F8C8-47DB-94A9-9EC72336E3F7}" type="slidenum">
              <a:rPr kumimoji="1" lang="ja-JP" altLang="en-US" smtClean="0"/>
              <a:t>‹#›</a:t>
            </a:fld>
            <a:endParaRPr kumimoji="1" lang="ja-JP" altLang="en-US"/>
          </a:p>
        </p:txBody>
      </p:sp>
    </p:spTree>
    <p:extLst>
      <p:ext uri="{BB962C8B-B14F-4D97-AF65-F5344CB8AC3E}">
        <p14:creationId xmlns:p14="http://schemas.microsoft.com/office/powerpoint/2010/main" val="1457045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DEEE0-0C09-E5D4-996F-E0691394A4E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B5A1985-5B40-7604-CFAD-9BEDBD586BE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5F1C197-489C-CC0B-4E45-8EBF08FCC7B6}"/>
              </a:ext>
            </a:extLst>
          </p:cNvPr>
          <p:cNvSpPr>
            <a:spLocks noGrp="1"/>
          </p:cNvSpPr>
          <p:nvPr>
            <p:ph type="dt" sz="half" idx="10"/>
          </p:nvPr>
        </p:nvSpPr>
        <p:spPr/>
        <p:txBody>
          <a:bodyPr/>
          <a:lstStyle/>
          <a:p>
            <a:fld id="{2CA974E4-5C81-4E2A-BB11-A65301C72B69}" type="datetimeFigureOut">
              <a:rPr kumimoji="1" lang="ja-JP" altLang="en-US" smtClean="0"/>
              <a:t>2023/1/26</a:t>
            </a:fld>
            <a:endParaRPr kumimoji="1" lang="ja-JP" altLang="en-US"/>
          </a:p>
        </p:txBody>
      </p:sp>
      <p:sp>
        <p:nvSpPr>
          <p:cNvPr id="5" name="フッター プレースホルダー 4">
            <a:extLst>
              <a:ext uri="{FF2B5EF4-FFF2-40B4-BE49-F238E27FC236}">
                <a16:creationId xmlns:a16="http://schemas.microsoft.com/office/drawing/2014/main" id="{B1247A6C-65AF-8805-01B3-FB3D7A26090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6FE5B05-E593-B872-1025-DE6D27BF9367}"/>
              </a:ext>
            </a:extLst>
          </p:cNvPr>
          <p:cNvSpPr>
            <a:spLocks noGrp="1"/>
          </p:cNvSpPr>
          <p:nvPr>
            <p:ph type="sldNum" sz="quarter" idx="12"/>
          </p:nvPr>
        </p:nvSpPr>
        <p:spPr/>
        <p:txBody>
          <a:bodyPr/>
          <a:lstStyle/>
          <a:p>
            <a:fld id="{F13A869F-F8C8-47DB-94A9-9EC72336E3F7}" type="slidenum">
              <a:rPr kumimoji="1" lang="ja-JP" altLang="en-US" smtClean="0"/>
              <a:t>‹#›</a:t>
            </a:fld>
            <a:endParaRPr kumimoji="1" lang="ja-JP" altLang="en-US"/>
          </a:p>
        </p:txBody>
      </p:sp>
    </p:spTree>
    <p:extLst>
      <p:ext uri="{BB962C8B-B14F-4D97-AF65-F5344CB8AC3E}">
        <p14:creationId xmlns:p14="http://schemas.microsoft.com/office/powerpoint/2010/main" val="2939979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3DE9B36-6A0C-5070-C80F-69F7396F944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9F77A47-5C35-115E-6398-9094D6D55BC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7399508-0624-CC10-CCED-025EF439EC55}"/>
              </a:ext>
            </a:extLst>
          </p:cNvPr>
          <p:cNvSpPr>
            <a:spLocks noGrp="1"/>
          </p:cNvSpPr>
          <p:nvPr>
            <p:ph type="dt" sz="half" idx="10"/>
          </p:nvPr>
        </p:nvSpPr>
        <p:spPr/>
        <p:txBody>
          <a:bodyPr/>
          <a:lstStyle/>
          <a:p>
            <a:fld id="{2CA974E4-5C81-4E2A-BB11-A65301C72B69}" type="datetimeFigureOut">
              <a:rPr kumimoji="1" lang="ja-JP" altLang="en-US" smtClean="0"/>
              <a:t>2023/1/26</a:t>
            </a:fld>
            <a:endParaRPr kumimoji="1" lang="ja-JP" altLang="en-US"/>
          </a:p>
        </p:txBody>
      </p:sp>
      <p:sp>
        <p:nvSpPr>
          <p:cNvPr id="5" name="フッター プレースホルダー 4">
            <a:extLst>
              <a:ext uri="{FF2B5EF4-FFF2-40B4-BE49-F238E27FC236}">
                <a16:creationId xmlns:a16="http://schemas.microsoft.com/office/drawing/2014/main" id="{EEEA8195-2D62-275B-465F-46CBAD4F09E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B503BCD-B1AC-CAD0-6D0F-7E6496F320CD}"/>
              </a:ext>
            </a:extLst>
          </p:cNvPr>
          <p:cNvSpPr>
            <a:spLocks noGrp="1"/>
          </p:cNvSpPr>
          <p:nvPr>
            <p:ph type="sldNum" sz="quarter" idx="12"/>
          </p:nvPr>
        </p:nvSpPr>
        <p:spPr/>
        <p:txBody>
          <a:bodyPr/>
          <a:lstStyle/>
          <a:p>
            <a:fld id="{F13A869F-F8C8-47DB-94A9-9EC72336E3F7}" type="slidenum">
              <a:rPr kumimoji="1" lang="ja-JP" altLang="en-US" smtClean="0"/>
              <a:t>‹#›</a:t>
            </a:fld>
            <a:endParaRPr kumimoji="1" lang="ja-JP" altLang="en-US"/>
          </a:p>
        </p:txBody>
      </p:sp>
    </p:spTree>
    <p:extLst>
      <p:ext uri="{BB962C8B-B14F-4D97-AF65-F5344CB8AC3E}">
        <p14:creationId xmlns:p14="http://schemas.microsoft.com/office/powerpoint/2010/main" val="889417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C1053C-FB58-4BF9-1EBA-7216DBD7419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EFEDFEC-11BE-FAEA-A155-AE52CE2D810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2F85DB1-3BA6-7509-9699-0EDC70EF9A76}"/>
              </a:ext>
            </a:extLst>
          </p:cNvPr>
          <p:cNvSpPr>
            <a:spLocks noGrp="1"/>
          </p:cNvSpPr>
          <p:nvPr>
            <p:ph type="dt" sz="half" idx="10"/>
          </p:nvPr>
        </p:nvSpPr>
        <p:spPr/>
        <p:txBody>
          <a:bodyPr/>
          <a:lstStyle/>
          <a:p>
            <a:fld id="{2CA974E4-5C81-4E2A-BB11-A65301C72B69}" type="datetimeFigureOut">
              <a:rPr kumimoji="1" lang="ja-JP" altLang="en-US" smtClean="0"/>
              <a:t>2023/1/26</a:t>
            </a:fld>
            <a:endParaRPr kumimoji="1" lang="ja-JP" altLang="en-US"/>
          </a:p>
        </p:txBody>
      </p:sp>
      <p:sp>
        <p:nvSpPr>
          <p:cNvPr id="5" name="フッター プレースホルダー 4">
            <a:extLst>
              <a:ext uri="{FF2B5EF4-FFF2-40B4-BE49-F238E27FC236}">
                <a16:creationId xmlns:a16="http://schemas.microsoft.com/office/drawing/2014/main" id="{FA47300A-A37B-D0E5-9F78-F0EBD5C258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5CBBDF7-539A-0D83-FB5F-C6A2898903DE}"/>
              </a:ext>
            </a:extLst>
          </p:cNvPr>
          <p:cNvSpPr>
            <a:spLocks noGrp="1"/>
          </p:cNvSpPr>
          <p:nvPr>
            <p:ph type="sldNum" sz="quarter" idx="12"/>
          </p:nvPr>
        </p:nvSpPr>
        <p:spPr/>
        <p:txBody>
          <a:bodyPr/>
          <a:lstStyle/>
          <a:p>
            <a:fld id="{F13A869F-F8C8-47DB-94A9-9EC72336E3F7}" type="slidenum">
              <a:rPr kumimoji="1" lang="ja-JP" altLang="en-US" smtClean="0"/>
              <a:t>‹#›</a:t>
            </a:fld>
            <a:endParaRPr kumimoji="1" lang="ja-JP" altLang="en-US"/>
          </a:p>
        </p:txBody>
      </p:sp>
    </p:spTree>
    <p:extLst>
      <p:ext uri="{BB962C8B-B14F-4D97-AF65-F5344CB8AC3E}">
        <p14:creationId xmlns:p14="http://schemas.microsoft.com/office/powerpoint/2010/main" val="4159145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3323CC-C48E-6A41-197C-6FF0EB17AD2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4EB10FB-FAC0-1706-363F-015105300E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F94C734-13A8-4121-4839-96792FE1BB9B}"/>
              </a:ext>
            </a:extLst>
          </p:cNvPr>
          <p:cNvSpPr>
            <a:spLocks noGrp="1"/>
          </p:cNvSpPr>
          <p:nvPr>
            <p:ph type="dt" sz="half" idx="10"/>
          </p:nvPr>
        </p:nvSpPr>
        <p:spPr/>
        <p:txBody>
          <a:bodyPr/>
          <a:lstStyle/>
          <a:p>
            <a:fld id="{2CA974E4-5C81-4E2A-BB11-A65301C72B69}" type="datetimeFigureOut">
              <a:rPr kumimoji="1" lang="ja-JP" altLang="en-US" smtClean="0"/>
              <a:t>2023/1/26</a:t>
            </a:fld>
            <a:endParaRPr kumimoji="1" lang="ja-JP" altLang="en-US"/>
          </a:p>
        </p:txBody>
      </p:sp>
      <p:sp>
        <p:nvSpPr>
          <p:cNvPr id="5" name="フッター プレースホルダー 4">
            <a:extLst>
              <a:ext uri="{FF2B5EF4-FFF2-40B4-BE49-F238E27FC236}">
                <a16:creationId xmlns:a16="http://schemas.microsoft.com/office/drawing/2014/main" id="{961CD6DB-1864-7668-E235-87BDB2DF80A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53D72DC-A5DC-A7FD-24B4-35659808B698}"/>
              </a:ext>
            </a:extLst>
          </p:cNvPr>
          <p:cNvSpPr>
            <a:spLocks noGrp="1"/>
          </p:cNvSpPr>
          <p:nvPr>
            <p:ph type="sldNum" sz="quarter" idx="12"/>
          </p:nvPr>
        </p:nvSpPr>
        <p:spPr/>
        <p:txBody>
          <a:bodyPr/>
          <a:lstStyle/>
          <a:p>
            <a:fld id="{F13A869F-F8C8-47DB-94A9-9EC72336E3F7}" type="slidenum">
              <a:rPr kumimoji="1" lang="ja-JP" altLang="en-US" smtClean="0"/>
              <a:t>‹#›</a:t>
            </a:fld>
            <a:endParaRPr kumimoji="1" lang="ja-JP" altLang="en-US"/>
          </a:p>
        </p:txBody>
      </p:sp>
    </p:spTree>
    <p:extLst>
      <p:ext uri="{BB962C8B-B14F-4D97-AF65-F5344CB8AC3E}">
        <p14:creationId xmlns:p14="http://schemas.microsoft.com/office/powerpoint/2010/main" val="814859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6C1FB-03E8-446C-EFB6-78E4979B802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585BAB9-0801-7219-98E8-699CA76644B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5132310-B26D-A2C5-49D0-D94E27FB455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15B0E8B-7548-8D11-91F7-B9019432E47C}"/>
              </a:ext>
            </a:extLst>
          </p:cNvPr>
          <p:cNvSpPr>
            <a:spLocks noGrp="1"/>
          </p:cNvSpPr>
          <p:nvPr>
            <p:ph type="dt" sz="half" idx="10"/>
          </p:nvPr>
        </p:nvSpPr>
        <p:spPr/>
        <p:txBody>
          <a:bodyPr/>
          <a:lstStyle/>
          <a:p>
            <a:fld id="{2CA974E4-5C81-4E2A-BB11-A65301C72B69}" type="datetimeFigureOut">
              <a:rPr kumimoji="1" lang="ja-JP" altLang="en-US" smtClean="0"/>
              <a:t>2023/1/26</a:t>
            </a:fld>
            <a:endParaRPr kumimoji="1" lang="ja-JP" altLang="en-US"/>
          </a:p>
        </p:txBody>
      </p:sp>
      <p:sp>
        <p:nvSpPr>
          <p:cNvPr id="6" name="フッター プレースホルダー 5">
            <a:extLst>
              <a:ext uri="{FF2B5EF4-FFF2-40B4-BE49-F238E27FC236}">
                <a16:creationId xmlns:a16="http://schemas.microsoft.com/office/drawing/2014/main" id="{64B6BDFF-B178-CD87-86CC-A8A28A811C5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5500AC5-77A1-B73E-FF0C-C790D0211736}"/>
              </a:ext>
            </a:extLst>
          </p:cNvPr>
          <p:cNvSpPr>
            <a:spLocks noGrp="1"/>
          </p:cNvSpPr>
          <p:nvPr>
            <p:ph type="sldNum" sz="quarter" idx="12"/>
          </p:nvPr>
        </p:nvSpPr>
        <p:spPr/>
        <p:txBody>
          <a:bodyPr/>
          <a:lstStyle/>
          <a:p>
            <a:fld id="{F13A869F-F8C8-47DB-94A9-9EC72336E3F7}" type="slidenum">
              <a:rPr kumimoji="1" lang="ja-JP" altLang="en-US" smtClean="0"/>
              <a:t>‹#›</a:t>
            </a:fld>
            <a:endParaRPr kumimoji="1" lang="ja-JP" altLang="en-US"/>
          </a:p>
        </p:txBody>
      </p:sp>
    </p:spTree>
    <p:extLst>
      <p:ext uri="{BB962C8B-B14F-4D97-AF65-F5344CB8AC3E}">
        <p14:creationId xmlns:p14="http://schemas.microsoft.com/office/powerpoint/2010/main" val="3678436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A0178D-A446-C3DB-24E8-CEC6569B349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7924FF1-0A9D-09EC-BAC2-7917A5265D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BB9B57F-DCCB-8799-1C92-9B61F666297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FB25F80-673C-0535-9B9D-3601E384A2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521B16D-3A43-ABF2-4ADF-52798970B0B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BCE7F9E-236D-5E60-542B-A18E103C580E}"/>
              </a:ext>
            </a:extLst>
          </p:cNvPr>
          <p:cNvSpPr>
            <a:spLocks noGrp="1"/>
          </p:cNvSpPr>
          <p:nvPr>
            <p:ph type="dt" sz="half" idx="10"/>
          </p:nvPr>
        </p:nvSpPr>
        <p:spPr/>
        <p:txBody>
          <a:bodyPr/>
          <a:lstStyle/>
          <a:p>
            <a:fld id="{2CA974E4-5C81-4E2A-BB11-A65301C72B69}" type="datetimeFigureOut">
              <a:rPr kumimoji="1" lang="ja-JP" altLang="en-US" smtClean="0"/>
              <a:t>2023/1/26</a:t>
            </a:fld>
            <a:endParaRPr kumimoji="1" lang="ja-JP" altLang="en-US"/>
          </a:p>
        </p:txBody>
      </p:sp>
      <p:sp>
        <p:nvSpPr>
          <p:cNvPr id="8" name="フッター プレースホルダー 7">
            <a:extLst>
              <a:ext uri="{FF2B5EF4-FFF2-40B4-BE49-F238E27FC236}">
                <a16:creationId xmlns:a16="http://schemas.microsoft.com/office/drawing/2014/main" id="{B0F103A0-348E-6E9C-8C07-697DF13DF91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71890DD-32DF-40EA-E6A5-97E9713F7548}"/>
              </a:ext>
            </a:extLst>
          </p:cNvPr>
          <p:cNvSpPr>
            <a:spLocks noGrp="1"/>
          </p:cNvSpPr>
          <p:nvPr>
            <p:ph type="sldNum" sz="quarter" idx="12"/>
          </p:nvPr>
        </p:nvSpPr>
        <p:spPr/>
        <p:txBody>
          <a:bodyPr/>
          <a:lstStyle/>
          <a:p>
            <a:fld id="{F13A869F-F8C8-47DB-94A9-9EC72336E3F7}" type="slidenum">
              <a:rPr kumimoji="1" lang="ja-JP" altLang="en-US" smtClean="0"/>
              <a:t>‹#›</a:t>
            </a:fld>
            <a:endParaRPr kumimoji="1" lang="ja-JP" altLang="en-US"/>
          </a:p>
        </p:txBody>
      </p:sp>
    </p:spTree>
    <p:extLst>
      <p:ext uri="{BB962C8B-B14F-4D97-AF65-F5344CB8AC3E}">
        <p14:creationId xmlns:p14="http://schemas.microsoft.com/office/powerpoint/2010/main" val="406268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1086C6-8240-0899-6B61-9B6EDA7BB54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CE8349A-A39F-509B-3993-EE5FD4DD0832}"/>
              </a:ext>
            </a:extLst>
          </p:cNvPr>
          <p:cNvSpPr>
            <a:spLocks noGrp="1"/>
          </p:cNvSpPr>
          <p:nvPr>
            <p:ph type="dt" sz="half" idx="10"/>
          </p:nvPr>
        </p:nvSpPr>
        <p:spPr/>
        <p:txBody>
          <a:bodyPr/>
          <a:lstStyle/>
          <a:p>
            <a:fld id="{2CA974E4-5C81-4E2A-BB11-A65301C72B69}" type="datetimeFigureOut">
              <a:rPr kumimoji="1" lang="ja-JP" altLang="en-US" smtClean="0"/>
              <a:t>2023/1/26</a:t>
            </a:fld>
            <a:endParaRPr kumimoji="1" lang="ja-JP" altLang="en-US"/>
          </a:p>
        </p:txBody>
      </p:sp>
      <p:sp>
        <p:nvSpPr>
          <p:cNvPr id="4" name="フッター プレースホルダー 3">
            <a:extLst>
              <a:ext uri="{FF2B5EF4-FFF2-40B4-BE49-F238E27FC236}">
                <a16:creationId xmlns:a16="http://schemas.microsoft.com/office/drawing/2014/main" id="{9A6B1A8D-A06A-4FDA-AEBF-B46283BAAD3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1C908AA-6C06-97F8-0ACD-115732095C96}"/>
              </a:ext>
            </a:extLst>
          </p:cNvPr>
          <p:cNvSpPr>
            <a:spLocks noGrp="1"/>
          </p:cNvSpPr>
          <p:nvPr>
            <p:ph type="sldNum" sz="quarter" idx="12"/>
          </p:nvPr>
        </p:nvSpPr>
        <p:spPr/>
        <p:txBody>
          <a:bodyPr/>
          <a:lstStyle/>
          <a:p>
            <a:fld id="{F13A869F-F8C8-47DB-94A9-9EC72336E3F7}" type="slidenum">
              <a:rPr kumimoji="1" lang="ja-JP" altLang="en-US" smtClean="0"/>
              <a:t>‹#›</a:t>
            </a:fld>
            <a:endParaRPr kumimoji="1" lang="ja-JP" altLang="en-US"/>
          </a:p>
        </p:txBody>
      </p:sp>
    </p:spTree>
    <p:extLst>
      <p:ext uri="{BB962C8B-B14F-4D97-AF65-F5344CB8AC3E}">
        <p14:creationId xmlns:p14="http://schemas.microsoft.com/office/powerpoint/2010/main" val="1573898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7095CB0-FE1A-6C6C-0DBB-A7EE74EA0240}"/>
              </a:ext>
            </a:extLst>
          </p:cNvPr>
          <p:cNvSpPr>
            <a:spLocks noGrp="1"/>
          </p:cNvSpPr>
          <p:nvPr>
            <p:ph type="dt" sz="half" idx="10"/>
          </p:nvPr>
        </p:nvSpPr>
        <p:spPr/>
        <p:txBody>
          <a:bodyPr/>
          <a:lstStyle/>
          <a:p>
            <a:fld id="{2CA974E4-5C81-4E2A-BB11-A65301C72B69}" type="datetimeFigureOut">
              <a:rPr kumimoji="1" lang="ja-JP" altLang="en-US" smtClean="0"/>
              <a:t>2023/1/26</a:t>
            </a:fld>
            <a:endParaRPr kumimoji="1" lang="ja-JP" altLang="en-US"/>
          </a:p>
        </p:txBody>
      </p:sp>
      <p:sp>
        <p:nvSpPr>
          <p:cNvPr id="3" name="フッター プレースホルダー 2">
            <a:extLst>
              <a:ext uri="{FF2B5EF4-FFF2-40B4-BE49-F238E27FC236}">
                <a16:creationId xmlns:a16="http://schemas.microsoft.com/office/drawing/2014/main" id="{2E097BBD-C7D8-00CF-D15D-D0945DDBC2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B94BA2D-A73A-85E4-BE1B-30087F1AE437}"/>
              </a:ext>
            </a:extLst>
          </p:cNvPr>
          <p:cNvSpPr>
            <a:spLocks noGrp="1"/>
          </p:cNvSpPr>
          <p:nvPr>
            <p:ph type="sldNum" sz="quarter" idx="12"/>
          </p:nvPr>
        </p:nvSpPr>
        <p:spPr/>
        <p:txBody>
          <a:bodyPr/>
          <a:lstStyle/>
          <a:p>
            <a:fld id="{F13A869F-F8C8-47DB-94A9-9EC72336E3F7}" type="slidenum">
              <a:rPr kumimoji="1" lang="ja-JP" altLang="en-US" smtClean="0"/>
              <a:t>‹#›</a:t>
            </a:fld>
            <a:endParaRPr kumimoji="1" lang="ja-JP" altLang="en-US"/>
          </a:p>
        </p:txBody>
      </p:sp>
    </p:spTree>
    <p:extLst>
      <p:ext uri="{BB962C8B-B14F-4D97-AF65-F5344CB8AC3E}">
        <p14:creationId xmlns:p14="http://schemas.microsoft.com/office/powerpoint/2010/main" val="3843146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A5694E-5BE3-F8E0-9045-8ABF1C6A9B6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51024B5-A78D-7D27-A7CE-999E4672FF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81D1F86-5AF7-014B-8E16-1474B27FC7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F4B4B59-AD7F-BB63-5ACD-E8EE93DAF4A6}"/>
              </a:ext>
            </a:extLst>
          </p:cNvPr>
          <p:cNvSpPr>
            <a:spLocks noGrp="1"/>
          </p:cNvSpPr>
          <p:nvPr>
            <p:ph type="dt" sz="half" idx="10"/>
          </p:nvPr>
        </p:nvSpPr>
        <p:spPr/>
        <p:txBody>
          <a:bodyPr/>
          <a:lstStyle/>
          <a:p>
            <a:fld id="{2CA974E4-5C81-4E2A-BB11-A65301C72B69}" type="datetimeFigureOut">
              <a:rPr kumimoji="1" lang="ja-JP" altLang="en-US" smtClean="0"/>
              <a:t>2023/1/26</a:t>
            </a:fld>
            <a:endParaRPr kumimoji="1" lang="ja-JP" altLang="en-US"/>
          </a:p>
        </p:txBody>
      </p:sp>
      <p:sp>
        <p:nvSpPr>
          <p:cNvPr id="6" name="フッター プレースホルダー 5">
            <a:extLst>
              <a:ext uri="{FF2B5EF4-FFF2-40B4-BE49-F238E27FC236}">
                <a16:creationId xmlns:a16="http://schemas.microsoft.com/office/drawing/2014/main" id="{738543F6-39BD-591C-50BE-1BC90916DBA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67AB536-A23A-C013-3071-551DCFCDFDDE}"/>
              </a:ext>
            </a:extLst>
          </p:cNvPr>
          <p:cNvSpPr>
            <a:spLocks noGrp="1"/>
          </p:cNvSpPr>
          <p:nvPr>
            <p:ph type="sldNum" sz="quarter" idx="12"/>
          </p:nvPr>
        </p:nvSpPr>
        <p:spPr/>
        <p:txBody>
          <a:bodyPr/>
          <a:lstStyle/>
          <a:p>
            <a:fld id="{F13A869F-F8C8-47DB-94A9-9EC72336E3F7}" type="slidenum">
              <a:rPr kumimoji="1" lang="ja-JP" altLang="en-US" smtClean="0"/>
              <a:t>‹#›</a:t>
            </a:fld>
            <a:endParaRPr kumimoji="1" lang="ja-JP" altLang="en-US"/>
          </a:p>
        </p:txBody>
      </p:sp>
    </p:spTree>
    <p:extLst>
      <p:ext uri="{BB962C8B-B14F-4D97-AF65-F5344CB8AC3E}">
        <p14:creationId xmlns:p14="http://schemas.microsoft.com/office/powerpoint/2010/main" val="2123549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3FAD88-CF4E-C6E0-FD23-4CF8374CA54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141074F-729F-714E-1B87-AD22B97F5D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86F5004-EFD4-BC3A-23A0-C176E2ED25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B6C3432-7CB2-77FD-2FDA-CE7C86F9BA14}"/>
              </a:ext>
            </a:extLst>
          </p:cNvPr>
          <p:cNvSpPr>
            <a:spLocks noGrp="1"/>
          </p:cNvSpPr>
          <p:nvPr>
            <p:ph type="dt" sz="half" idx="10"/>
          </p:nvPr>
        </p:nvSpPr>
        <p:spPr/>
        <p:txBody>
          <a:bodyPr/>
          <a:lstStyle/>
          <a:p>
            <a:fld id="{2CA974E4-5C81-4E2A-BB11-A65301C72B69}" type="datetimeFigureOut">
              <a:rPr kumimoji="1" lang="ja-JP" altLang="en-US" smtClean="0"/>
              <a:t>2023/1/26</a:t>
            </a:fld>
            <a:endParaRPr kumimoji="1" lang="ja-JP" altLang="en-US"/>
          </a:p>
        </p:txBody>
      </p:sp>
      <p:sp>
        <p:nvSpPr>
          <p:cNvPr id="6" name="フッター プレースホルダー 5">
            <a:extLst>
              <a:ext uri="{FF2B5EF4-FFF2-40B4-BE49-F238E27FC236}">
                <a16:creationId xmlns:a16="http://schemas.microsoft.com/office/drawing/2014/main" id="{0B280080-33F4-7AE3-7A6E-3E10EDC04AE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5ADFCAD-6EC3-FAB6-9971-86620B8A0DF0}"/>
              </a:ext>
            </a:extLst>
          </p:cNvPr>
          <p:cNvSpPr>
            <a:spLocks noGrp="1"/>
          </p:cNvSpPr>
          <p:nvPr>
            <p:ph type="sldNum" sz="quarter" idx="12"/>
          </p:nvPr>
        </p:nvSpPr>
        <p:spPr/>
        <p:txBody>
          <a:bodyPr/>
          <a:lstStyle/>
          <a:p>
            <a:fld id="{F13A869F-F8C8-47DB-94A9-9EC72336E3F7}" type="slidenum">
              <a:rPr kumimoji="1" lang="ja-JP" altLang="en-US" smtClean="0"/>
              <a:t>‹#›</a:t>
            </a:fld>
            <a:endParaRPr kumimoji="1" lang="ja-JP" altLang="en-US"/>
          </a:p>
        </p:txBody>
      </p:sp>
    </p:spTree>
    <p:extLst>
      <p:ext uri="{BB962C8B-B14F-4D97-AF65-F5344CB8AC3E}">
        <p14:creationId xmlns:p14="http://schemas.microsoft.com/office/powerpoint/2010/main" val="1957058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9CF3091-E1D1-EF1E-D668-20FC7FACB8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6F7395F-DF87-0E05-8014-656D73E83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1572416-77C3-5073-E0AF-89B4DB7DA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A974E4-5C81-4E2A-BB11-A65301C72B69}" type="datetimeFigureOut">
              <a:rPr kumimoji="1" lang="ja-JP" altLang="en-US" smtClean="0"/>
              <a:t>2023/1/26</a:t>
            </a:fld>
            <a:endParaRPr kumimoji="1" lang="ja-JP" altLang="en-US"/>
          </a:p>
        </p:txBody>
      </p:sp>
      <p:sp>
        <p:nvSpPr>
          <p:cNvPr id="5" name="フッター プレースホルダー 4">
            <a:extLst>
              <a:ext uri="{FF2B5EF4-FFF2-40B4-BE49-F238E27FC236}">
                <a16:creationId xmlns:a16="http://schemas.microsoft.com/office/drawing/2014/main" id="{E58219DE-B36D-F652-8E28-4C32B0F78E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CDBF2D2-E52E-DBDA-EFDC-207D2193B4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3A869F-F8C8-47DB-94A9-9EC72336E3F7}" type="slidenum">
              <a:rPr kumimoji="1" lang="ja-JP" altLang="en-US" smtClean="0"/>
              <a:t>‹#›</a:t>
            </a:fld>
            <a:endParaRPr kumimoji="1" lang="ja-JP" altLang="en-US"/>
          </a:p>
        </p:txBody>
      </p:sp>
    </p:spTree>
    <p:extLst>
      <p:ext uri="{BB962C8B-B14F-4D97-AF65-F5344CB8AC3E}">
        <p14:creationId xmlns:p14="http://schemas.microsoft.com/office/powerpoint/2010/main" val="457408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7C558F-FDAA-5527-E8E5-EC7EC29500F8}"/>
              </a:ext>
            </a:extLst>
          </p:cNvPr>
          <p:cNvSpPr>
            <a:spLocks noGrp="1"/>
          </p:cNvSpPr>
          <p:nvPr>
            <p:ph type="ctrTitle"/>
          </p:nvPr>
        </p:nvSpPr>
        <p:spPr/>
        <p:txBody>
          <a:bodyPr>
            <a:normAutofit/>
          </a:bodyPr>
          <a:lstStyle/>
          <a:p>
            <a:pPr>
              <a:lnSpc>
                <a:spcPct val="150000"/>
              </a:lnSpc>
            </a:pPr>
            <a:r>
              <a:rPr kumimoji="1"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パズルで音色ノーツを作るシーケンサーリズムゲーム</a:t>
            </a:r>
            <a:br>
              <a:rPr kumimoji="1" lang="en-US" altLang="ja-JP" sz="2800" dirty="0">
                <a:solidFill>
                  <a:schemeClr val="bg2">
                    <a:lumMod val="25000"/>
                  </a:schemeClr>
                </a:solidFill>
                <a:latin typeface="HGSｺﾞｼｯｸE" panose="020B0900000000000000" pitchFamily="50" charset="-128"/>
                <a:ea typeface="HGSｺﾞｼｯｸE" panose="020B0900000000000000" pitchFamily="50" charset="-128"/>
              </a:rPr>
            </a:br>
            <a:r>
              <a:rPr kumimoji="1" lang="en-US" altLang="ja-JP" sz="2400" dirty="0">
                <a:solidFill>
                  <a:schemeClr val="bg2">
                    <a:lumMod val="25000"/>
                  </a:schemeClr>
                </a:solidFill>
                <a:latin typeface="Bahnschrift" panose="020B0502040204020203" pitchFamily="34" charset="0"/>
                <a:ea typeface="HGSｺﾞｼｯｸE" panose="020B0900000000000000" pitchFamily="50" charset="-128"/>
              </a:rPr>
              <a:t>Sequencer rhythm game with puzzle to create tone notes</a:t>
            </a:r>
            <a:endParaRPr kumimoji="1" lang="ja-JP" altLang="en-US" sz="2800" dirty="0">
              <a:solidFill>
                <a:schemeClr val="bg2">
                  <a:lumMod val="25000"/>
                </a:schemeClr>
              </a:solidFill>
              <a:latin typeface="Bahnschrift" panose="020B0502040204020203" pitchFamily="34" charset="0"/>
              <a:ea typeface="HGSｺﾞｼｯｸE" panose="020B0900000000000000" pitchFamily="50" charset="-128"/>
            </a:endParaRPr>
          </a:p>
        </p:txBody>
      </p:sp>
      <p:sp>
        <p:nvSpPr>
          <p:cNvPr id="3" name="字幕 2">
            <a:extLst>
              <a:ext uri="{FF2B5EF4-FFF2-40B4-BE49-F238E27FC236}">
                <a16:creationId xmlns:a16="http://schemas.microsoft.com/office/drawing/2014/main" id="{52903337-5FCC-A8FA-520C-6CF73CBAA975}"/>
              </a:ext>
            </a:extLst>
          </p:cNvPr>
          <p:cNvSpPr>
            <a:spLocks noGrp="1"/>
          </p:cNvSpPr>
          <p:nvPr>
            <p:ph type="subTitle" idx="1"/>
          </p:nvPr>
        </p:nvSpPr>
        <p:spPr/>
        <p:txBody>
          <a:bodyPr/>
          <a:lstStyle/>
          <a:p>
            <a:endParaRPr kumimoji="1" lang="en-US" altLang="ja-JP" dirty="0">
              <a:solidFill>
                <a:schemeClr val="bg2">
                  <a:lumMod val="25000"/>
                </a:schemeClr>
              </a:solidFill>
            </a:endParaRPr>
          </a:p>
          <a:p>
            <a:r>
              <a:rPr kumimoji="1" lang="ja-JP" altLang="en-US" sz="2000" b="1" dirty="0">
                <a:solidFill>
                  <a:schemeClr val="bg2">
                    <a:lumMod val="25000"/>
                  </a:schemeClr>
                </a:solidFill>
              </a:rPr>
              <a:t>ソフトウェアデザインスタジオ</a:t>
            </a:r>
            <a:endParaRPr kumimoji="1" lang="en-US" altLang="ja-JP" sz="2000" b="1" dirty="0">
              <a:solidFill>
                <a:schemeClr val="bg2">
                  <a:lumMod val="25000"/>
                </a:schemeClr>
              </a:solidFill>
            </a:endParaRPr>
          </a:p>
          <a:p>
            <a:r>
              <a:rPr lang="en-US" altLang="ja-JP" sz="2000" b="1" dirty="0">
                <a:solidFill>
                  <a:schemeClr val="bg2">
                    <a:lumMod val="25000"/>
                  </a:schemeClr>
                </a:solidFill>
              </a:rPr>
              <a:t>19144691</a:t>
            </a:r>
            <a:r>
              <a:rPr lang="ja-JP" altLang="en-US" sz="2000" b="1" dirty="0">
                <a:solidFill>
                  <a:schemeClr val="bg2">
                    <a:lumMod val="25000"/>
                  </a:schemeClr>
                </a:solidFill>
              </a:rPr>
              <a:t>　佐久間 那央</a:t>
            </a:r>
            <a:endParaRPr kumimoji="1" lang="ja-JP" altLang="en-US" sz="2000" b="1" dirty="0">
              <a:solidFill>
                <a:schemeClr val="bg2">
                  <a:lumMod val="25000"/>
                </a:schemeClr>
              </a:solidFill>
            </a:endParaRPr>
          </a:p>
        </p:txBody>
      </p:sp>
    </p:spTree>
    <p:extLst>
      <p:ext uri="{BB962C8B-B14F-4D97-AF65-F5344CB8AC3E}">
        <p14:creationId xmlns:p14="http://schemas.microsoft.com/office/powerpoint/2010/main" val="265142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グループ化 10">
            <a:extLst>
              <a:ext uri="{FF2B5EF4-FFF2-40B4-BE49-F238E27FC236}">
                <a16:creationId xmlns:a16="http://schemas.microsoft.com/office/drawing/2014/main" id="{24A1E9D7-DF5F-A0E1-D400-4B7E7361926D}"/>
              </a:ext>
            </a:extLst>
          </p:cNvPr>
          <p:cNvGrpSpPr/>
          <p:nvPr/>
        </p:nvGrpSpPr>
        <p:grpSpPr>
          <a:xfrm>
            <a:off x="1152525" y="1950720"/>
            <a:ext cx="8395222" cy="1325562"/>
            <a:chOff x="1951729" y="3627120"/>
            <a:chExt cx="8395222" cy="1325562"/>
          </a:xfrm>
        </p:grpSpPr>
        <p:pic>
          <p:nvPicPr>
            <p:cNvPr id="6" name="図 5">
              <a:extLst>
                <a:ext uri="{FF2B5EF4-FFF2-40B4-BE49-F238E27FC236}">
                  <a16:creationId xmlns:a16="http://schemas.microsoft.com/office/drawing/2014/main" id="{68794A70-22F0-3830-AE39-9B0B5BDCE726}"/>
                </a:ext>
              </a:extLst>
            </p:cNvPr>
            <p:cNvPicPr>
              <a:picLocks noChangeAspect="1"/>
            </p:cNvPicPr>
            <p:nvPr/>
          </p:nvPicPr>
          <p:blipFill>
            <a:blip r:embed="rId2"/>
            <a:stretch>
              <a:fillRect/>
            </a:stretch>
          </p:blipFill>
          <p:spPr>
            <a:xfrm>
              <a:off x="1951729" y="3627120"/>
              <a:ext cx="8395222" cy="1325562"/>
            </a:xfrm>
            <a:prstGeom prst="rect">
              <a:avLst/>
            </a:prstGeom>
          </p:spPr>
        </p:pic>
        <p:sp>
          <p:nvSpPr>
            <p:cNvPr id="8" name="正方形/長方形 7">
              <a:extLst>
                <a:ext uri="{FF2B5EF4-FFF2-40B4-BE49-F238E27FC236}">
                  <a16:creationId xmlns:a16="http://schemas.microsoft.com/office/drawing/2014/main" id="{84CADF0D-C87E-40A7-CEDE-E168F99E4BC0}"/>
                </a:ext>
              </a:extLst>
            </p:cNvPr>
            <p:cNvSpPr/>
            <p:nvPr/>
          </p:nvSpPr>
          <p:spPr>
            <a:xfrm>
              <a:off x="2590800" y="3973671"/>
              <a:ext cx="327660" cy="63246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DF94900-A49A-9953-FD21-B0E64790F9E7}"/>
                </a:ext>
              </a:extLst>
            </p:cNvPr>
            <p:cNvSpPr/>
            <p:nvPr/>
          </p:nvSpPr>
          <p:spPr>
            <a:xfrm>
              <a:off x="5699760" y="3973671"/>
              <a:ext cx="327660" cy="63246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196D2D7-C81C-6890-91BF-A608B7416B30}"/>
                </a:ext>
              </a:extLst>
            </p:cNvPr>
            <p:cNvSpPr/>
            <p:nvPr/>
          </p:nvSpPr>
          <p:spPr>
            <a:xfrm>
              <a:off x="4651506" y="3973671"/>
              <a:ext cx="327660" cy="63246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8C792EF1-1AA8-EC3F-2E1B-7702D332AED7}"/>
              </a:ext>
            </a:extLst>
          </p:cNvPr>
          <p:cNvSpPr>
            <a:spLocks noGrp="1"/>
          </p:cNvSpPr>
          <p:nvPr>
            <p:ph type="title"/>
          </p:nvPr>
        </p:nvSpPr>
        <p:spPr/>
        <p:txBody>
          <a:bodyPr>
            <a:normAutofit/>
          </a:bodyPr>
          <a:lstStyle/>
          <a:p>
            <a:r>
              <a:rPr kumimoji="1" lang="en-US" altLang="ja-JP" sz="2800" dirty="0">
                <a:solidFill>
                  <a:schemeClr val="bg2">
                    <a:lumMod val="25000"/>
                  </a:schemeClr>
                </a:solidFill>
                <a:latin typeface="HGSｺﾞｼｯｸE" panose="020B0900000000000000" pitchFamily="50" charset="-128"/>
                <a:ea typeface="HGSｺﾞｼｯｸE" panose="020B0900000000000000" pitchFamily="50" charset="-128"/>
              </a:rPr>
              <a:t>-</a:t>
            </a:r>
            <a:r>
              <a:rPr kumimoji="1"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 </a:t>
            </a:r>
            <a:r>
              <a:rPr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音の選定</a:t>
            </a:r>
            <a:r>
              <a:rPr kumimoji="1"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 </a:t>
            </a:r>
            <a:r>
              <a:rPr kumimoji="1" lang="en-US" altLang="ja-JP" sz="2800" dirty="0">
                <a:solidFill>
                  <a:schemeClr val="bg2">
                    <a:lumMod val="25000"/>
                  </a:schemeClr>
                </a:solidFill>
                <a:latin typeface="HGSｺﾞｼｯｸE" panose="020B0900000000000000" pitchFamily="50" charset="-128"/>
                <a:ea typeface="HGSｺﾞｼｯｸE" panose="020B0900000000000000" pitchFamily="50" charset="-128"/>
              </a:rPr>
              <a:t>-</a:t>
            </a:r>
            <a:br>
              <a:rPr kumimoji="1" lang="en-US" altLang="ja-JP" sz="4000" dirty="0">
                <a:solidFill>
                  <a:schemeClr val="bg2">
                    <a:lumMod val="25000"/>
                  </a:schemeClr>
                </a:solidFill>
              </a:rPr>
            </a:br>
            <a:r>
              <a:rPr kumimoji="1" lang="en-US" altLang="ja-JP" sz="2000" dirty="0">
                <a:solidFill>
                  <a:schemeClr val="bg2">
                    <a:lumMod val="50000"/>
                  </a:schemeClr>
                </a:solidFill>
                <a:latin typeface="Bahnschrift SemiLight" panose="020B0502040204020203" pitchFamily="34" charset="0"/>
                <a:cs typeface="Adobe Devanagari" panose="02040503050201020203" pitchFamily="18" charset="0"/>
              </a:rPr>
              <a:t>Sound selection</a:t>
            </a:r>
            <a:endParaRPr kumimoji="1" lang="ja-JP" altLang="en-US" sz="4000" dirty="0">
              <a:solidFill>
                <a:schemeClr val="bg2">
                  <a:lumMod val="50000"/>
                </a:schemeClr>
              </a:solidFill>
              <a:latin typeface="Bahnschrift SemiLight" panose="020B0502040204020203" pitchFamily="34" charset="0"/>
              <a:cs typeface="Adobe Devanagari" panose="02040503050201020203" pitchFamily="18" charset="0"/>
            </a:endParaRPr>
          </a:p>
        </p:txBody>
      </p:sp>
      <p:sp>
        <p:nvSpPr>
          <p:cNvPr id="3" name="コンテンツ プレースホルダー 2">
            <a:extLst>
              <a:ext uri="{FF2B5EF4-FFF2-40B4-BE49-F238E27FC236}">
                <a16:creationId xmlns:a16="http://schemas.microsoft.com/office/drawing/2014/main" id="{6674BED4-2A0B-7DD7-4F93-0063E0CF03E0}"/>
              </a:ext>
            </a:extLst>
          </p:cNvPr>
          <p:cNvSpPr>
            <a:spLocks noGrp="1"/>
          </p:cNvSpPr>
          <p:nvPr>
            <p:ph idx="1"/>
          </p:nvPr>
        </p:nvSpPr>
        <p:spPr>
          <a:xfrm>
            <a:off x="838200" y="1825625"/>
            <a:ext cx="10515600" cy="4351338"/>
          </a:xfrm>
        </p:spPr>
        <p:txBody>
          <a:bodyPr>
            <a:normAutofit/>
          </a:bodyPr>
          <a:lstStyle/>
          <a:p>
            <a:pPr marL="0" indent="0">
              <a:buNone/>
            </a:pPr>
            <a:r>
              <a:rPr kumimoji="1" lang="ja-JP" altLang="en-US" sz="2000" dirty="0"/>
              <a:t>主要三和音の</a:t>
            </a:r>
            <a:r>
              <a:rPr kumimoji="1" lang="en-US" altLang="ja-JP" sz="2000" dirty="0"/>
              <a:t>6</a:t>
            </a:r>
            <a:r>
              <a:rPr kumimoji="1" lang="ja-JP" altLang="en-US" sz="2000" dirty="0"/>
              <a:t>音を選んだ場合</a:t>
            </a:r>
            <a:r>
              <a:rPr kumimoji="1" lang="ja-JP" altLang="en-US" sz="11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（例えばド・ミ・ファ・ソ・ラ・シの場合）</a:t>
            </a:r>
            <a:endParaRPr kumimoji="1" lang="en-US" altLang="ja-JP" sz="11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indent="0">
              <a:buNone/>
            </a:pPr>
            <a:endParaRPr lang="en-US" altLang="ja-JP" sz="1100" dirty="0">
              <a:solidFill>
                <a:prstClr val="black"/>
              </a:solidFill>
              <a:latin typeface="游ゴシック" panose="020F0502020204030204"/>
              <a:ea typeface="游ゴシック" panose="020B0400000000000000" pitchFamily="50" charset="-128"/>
            </a:endParaRPr>
          </a:p>
          <a:p>
            <a:pPr marL="0" indent="0">
              <a:buNone/>
            </a:pPr>
            <a:endParaRPr kumimoji="1" lang="en-US" altLang="ja-JP" sz="1100" dirty="0">
              <a:solidFill>
                <a:prstClr val="black"/>
              </a:solidFill>
              <a:latin typeface="游ゴシック" panose="020F0502020204030204"/>
              <a:ea typeface="游ゴシック" panose="020B0400000000000000" pitchFamily="50" charset="-128"/>
            </a:endParaRPr>
          </a:p>
          <a:p>
            <a:pPr marL="0" indent="0">
              <a:buNone/>
            </a:pPr>
            <a:endParaRPr kumimoji="1" lang="en-US" altLang="ja-JP" sz="2000" dirty="0"/>
          </a:p>
          <a:p>
            <a:pPr marL="457200" lvl="1" indent="0">
              <a:buNone/>
            </a:pPr>
            <a:r>
              <a:rPr kumimoji="1" lang="ja-JP" altLang="en-US" sz="1600" dirty="0"/>
              <a:t>ドシ、ファソ、ソラ、ラシ、などが不協和音程の組み合わせとなってしまう。</a:t>
            </a:r>
            <a:endParaRPr lang="en-US" altLang="ja-JP" dirty="0"/>
          </a:p>
          <a:p>
            <a:pPr marL="0" indent="0">
              <a:buNone/>
            </a:pPr>
            <a:endParaRPr lang="en-US" altLang="ja-JP" sz="2000" dirty="0"/>
          </a:p>
          <a:p>
            <a:pPr marL="0" indent="0">
              <a:buNone/>
            </a:pPr>
            <a:r>
              <a:rPr lang="ja-JP" altLang="en-US" sz="2000" dirty="0"/>
              <a:t>不協和音程が発生しない音程を選んだ場合</a:t>
            </a:r>
            <a:endParaRPr lang="en-US" altLang="ja-JP" sz="2000" dirty="0"/>
          </a:p>
          <a:p>
            <a:pPr marL="457200" lvl="1" indent="0">
              <a:buNone/>
            </a:pPr>
            <a:r>
              <a:rPr lang="ja-JP" altLang="en-US" sz="1600" dirty="0"/>
              <a:t>ド、ミ、ソの</a:t>
            </a:r>
            <a:r>
              <a:rPr lang="en-US" altLang="ja-JP" sz="1600" dirty="0"/>
              <a:t>3</a:t>
            </a:r>
            <a:r>
              <a:rPr lang="ja-JP" altLang="en-US" sz="1600" dirty="0"/>
              <a:t>種類の音階しか使えない為、音の重なりにバリエーションがなくなる。</a:t>
            </a:r>
            <a:endParaRPr lang="en-US" altLang="ja-JP" sz="1600" dirty="0"/>
          </a:p>
          <a:p>
            <a:pPr marL="0" indent="0">
              <a:buNone/>
            </a:pPr>
            <a:endParaRPr lang="en-US" altLang="ja-JP" sz="2000" dirty="0"/>
          </a:p>
          <a:p>
            <a:pPr marL="0" indent="0">
              <a:buNone/>
            </a:pPr>
            <a:r>
              <a:rPr lang="ja-JP" altLang="en-US" b="1" dirty="0"/>
              <a:t>→音階を使わないパーカッションの様な音を採用</a:t>
            </a:r>
            <a:endParaRPr lang="en-US" altLang="ja-JP" b="1" dirty="0"/>
          </a:p>
        </p:txBody>
      </p:sp>
    </p:spTree>
    <p:extLst>
      <p:ext uri="{BB962C8B-B14F-4D97-AF65-F5344CB8AC3E}">
        <p14:creationId xmlns:p14="http://schemas.microsoft.com/office/powerpoint/2010/main" val="4049747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792EF1-1AA8-EC3F-2E1B-7702D332AED7}"/>
              </a:ext>
            </a:extLst>
          </p:cNvPr>
          <p:cNvSpPr>
            <a:spLocks noGrp="1"/>
          </p:cNvSpPr>
          <p:nvPr>
            <p:ph type="title"/>
          </p:nvPr>
        </p:nvSpPr>
        <p:spPr/>
        <p:txBody>
          <a:bodyPr>
            <a:normAutofit/>
          </a:bodyPr>
          <a:lstStyle/>
          <a:p>
            <a:r>
              <a:rPr kumimoji="1" lang="en-US" altLang="ja-JP" sz="2800" dirty="0">
                <a:solidFill>
                  <a:schemeClr val="bg2">
                    <a:lumMod val="25000"/>
                  </a:schemeClr>
                </a:solidFill>
                <a:latin typeface="HGSｺﾞｼｯｸE" panose="020B0900000000000000" pitchFamily="50" charset="-128"/>
                <a:ea typeface="HGSｺﾞｼｯｸE" panose="020B0900000000000000" pitchFamily="50" charset="-128"/>
              </a:rPr>
              <a:t>-</a:t>
            </a:r>
            <a:r>
              <a:rPr kumimoji="1"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 </a:t>
            </a:r>
            <a:r>
              <a:rPr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まとめ</a:t>
            </a:r>
            <a:r>
              <a:rPr kumimoji="1"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 </a:t>
            </a:r>
            <a:r>
              <a:rPr kumimoji="1" lang="en-US" altLang="ja-JP" sz="2800" dirty="0">
                <a:solidFill>
                  <a:schemeClr val="bg2">
                    <a:lumMod val="25000"/>
                  </a:schemeClr>
                </a:solidFill>
                <a:latin typeface="HGSｺﾞｼｯｸE" panose="020B0900000000000000" pitchFamily="50" charset="-128"/>
                <a:ea typeface="HGSｺﾞｼｯｸE" panose="020B0900000000000000" pitchFamily="50" charset="-128"/>
              </a:rPr>
              <a:t>-</a:t>
            </a:r>
            <a:br>
              <a:rPr kumimoji="1" lang="en-US" altLang="ja-JP" sz="4000" dirty="0">
                <a:solidFill>
                  <a:schemeClr val="bg2">
                    <a:lumMod val="25000"/>
                  </a:schemeClr>
                </a:solidFill>
              </a:rPr>
            </a:br>
            <a:r>
              <a:rPr lang="en-US" altLang="ja-JP" sz="2000" dirty="0">
                <a:solidFill>
                  <a:schemeClr val="bg2">
                    <a:lumMod val="50000"/>
                  </a:schemeClr>
                </a:solidFill>
                <a:latin typeface="Bahnschrift SemiLight" panose="020B0502040204020203" pitchFamily="34" charset="0"/>
                <a:cs typeface="Adobe Devanagari" panose="02040503050201020203" pitchFamily="18" charset="0"/>
              </a:rPr>
              <a:t>C</a:t>
            </a:r>
            <a:r>
              <a:rPr kumimoji="1" lang="en-US" altLang="ja-JP" sz="2000" dirty="0">
                <a:solidFill>
                  <a:schemeClr val="bg2">
                    <a:lumMod val="50000"/>
                  </a:schemeClr>
                </a:solidFill>
                <a:latin typeface="Bahnschrift SemiLight" panose="020B0502040204020203" pitchFamily="34" charset="0"/>
                <a:cs typeface="Adobe Devanagari" panose="02040503050201020203" pitchFamily="18" charset="0"/>
              </a:rPr>
              <a:t>onclusion</a:t>
            </a:r>
            <a:endParaRPr kumimoji="1" lang="ja-JP" altLang="en-US" sz="4000" dirty="0">
              <a:solidFill>
                <a:schemeClr val="bg2">
                  <a:lumMod val="50000"/>
                </a:schemeClr>
              </a:solidFill>
              <a:latin typeface="Bahnschrift SemiLight" panose="020B0502040204020203" pitchFamily="34" charset="0"/>
              <a:cs typeface="Adobe Devanagari" panose="02040503050201020203" pitchFamily="18" charset="0"/>
            </a:endParaRPr>
          </a:p>
        </p:txBody>
      </p:sp>
      <p:sp>
        <p:nvSpPr>
          <p:cNvPr id="3" name="コンテンツ プレースホルダー 2">
            <a:extLst>
              <a:ext uri="{FF2B5EF4-FFF2-40B4-BE49-F238E27FC236}">
                <a16:creationId xmlns:a16="http://schemas.microsoft.com/office/drawing/2014/main" id="{6674BED4-2A0B-7DD7-4F93-0063E0CF03E0}"/>
              </a:ext>
            </a:extLst>
          </p:cNvPr>
          <p:cNvSpPr>
            <a:spLocks noGrp="1"/>
          </p:cNvSpPr>
          <p:nvPr>
            <p:ph idx="1"/>
          </p:nvPr>
        </p:nvSpPr>
        <p:spPr/>
        <p:txBody>
          <a:bodyPr>
            <a:normAutofit/>
          </a:bodyPr>
          <a:lstStyle/>
          <a:p>
            <a:r>
              <a:rPr lang="ja-JP" altLang="en-US" sz="2000" dirty="0"/>
              <a:t>パズルゲームをやりすぎるとリズムゲームが大変になるというゲームの設計は、個人的に良く出来ていると思う。</a:t>
            </a:r>
            <a:endParaRPr lang="en-US" altLang="ja-JP" sz="2000" dirty="0"/>
          </a:p>
          <a:p>
            <a:pPr>
              <a:lnSpc>
                <a:spcPct val="150000"/>
              </a:lnSpc>
            </a:pPr>
            <a:r>
              <a:rPr lang="ja-JP" altLang="en-US" sz="2000" dirty="0"/>
              <a:t>より爽快感やゲームの気持ちよさを増やすにはアニメーションや演出をさらに加える必要があると感じる。</a:t>
            </a:r>
            <a:endParaRPr lang="en-US" altLang="ja-JP" sz="2000" dirty="0"/>
          </a:p>
          <a:p>
            <a:pPr>
              <a:lnSpc>
                <a:spcPct val="150000"/>
              </a:lnSpc>
            </a:pPr>
            <a:r>
              <a:rPr lang="ja-JP" altLang="en-US" sz="2000" dirty="0"/>
              <a:t>相性が良さそうなジャンルを組み合わせた為、ジャンルの特徴を阻害しないような組み合わせはしやすかったが、特徴を阻害しあうようなジャンルの組み合わせ方についてどう組み合わせるか考察するのもゲームデザインの突破口になるかもしれない。</a:t>
            </a:r>
            <a:endParaRPr lang="en-US" altLang="ja-JP" sz="2000" dirty="0"/>
          </a:p>
          <a:p>
            <a:pPr marL="0" indent="0">
              <a:lnSpc>
                <a:spcPct val="150000"/>
              </a:lnSpc>
              <a:buNone/>
            </a:pPr>
            <a:endParaRPr lang="en-US" altLang="ja-JP" sz="2000" dirty="0"/>
          </a:p>
          <a:p>
            <a:endParaRPr lang="en-US" altLang="ja-JP" sz="2000" dirty="0"/>
          </a:p>
        </p:txBody>
      </p:sp>
    </p:spTree>
    <p:extLst>
      <p:ext uri="{BB962C8B-B14F-4D97-AF65-F5344CB8AC3E}">
        <p14:creationId xmlns:p14="http://schemas.microsoft.com/office/powerpoint/2010/main" val="2762335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792EF1-1AA8-EC3F-2E1B-7702D332AED7}"/>
              </a:ext>
            </a:extLst>
          </p:cNvPr>
          <p:cNvSpPr>
            <a:spLocks noGrp="1"/>
          </p:cNvSpPr>
          <p:nvPr>
            <p:ph type="title"/>
          </p:nvPr>
        </p:nvSpPr>
        <p:spPr/>
        <p:txBody>
          <a:bodyPr>
            <a:normAutofit/>
          </a:bodyPr>
          <a:lstStyle/>
          <a:p>
            <a:r>
              <a:rPr kumimoji="1" lang="en-US" altLang="ja-JP" sz="2800" dirty="0">
                <a:solidFill>
                  <a:schemeClr val="bg2">
                    <a:lumMod val="25000"/>
                  </a:schemeClr>
                </a:solidFill>
                <a:latin typeface="HGSｺﾞｼｯｸE" panose="020B0900000000000000" pitchFamily="50" charset="-128"/>
                <a:ea typeface="HGSｺﾞｼｯｸE" panose="020B0900000000000000" pitchFamily="50" charset="-128"/>
              </a:rPr>
              <a:t>-</a:t>
            </a:r>
            <a:r>
              <a:rPr kumimoji="1"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 ゲームのルール </a:t>
            </a:r>
            <a:r>
              <a:rPr kumimoji="1" lang="en-US" altLang="ja-JP" sz="2800" dirty="0">
                <a:solidFill>
                  <a:schemeClr val="bg2">
                    <a:lumMod val="25000"/>
                  </a:schemeClr>
                </a:solidFill>
                <a:latin typeface="HGSｺﾞｼｯｸE" panose="020B0900000000000000" pitchFamily="50" charset="-128"/>
                <a:ea typeface="HGSｺﾞｼｯｸE" panose="020B0900000000000000" pitchFamily="50" charset="-128"/>
              </a:rPr>
              <a:t>-</a:t>
            </a:r>
            <a:br>
              <a:rPr kumimoji="1" lang="en-US" altLang="ja-JP" sz="4000" dirty="0">
                <a:solidFill>
                  <a:schemeClr val="bg2">
                    <a:lumMod val="25000"/>
                  </a:schemeClr>
                </a:solidFill>
              </a:rPr>
            </a:br>
            <a:r>
              <a:rPr kumimoji="1" lang="en-US" altLang="ja-JP" sz="2000" dirty="0">
                <a:solidFill>
                  <a:schemeClr val="bg2">
                    <a:lumMod val="50000"/>
                  </a:schemeClr>
                </a:solidFill>
                <a:latin typeface="Bahnschrift SemiLight" panose="020B0502040204020203" pitchFamily="34" charset="0"/>
                <a:cs typeface="Adobe Devanagari" panose="02040503050201020203" pitchFamily="18" charset="0"/>
              </a:rPr>
              <a:t>Game rules</a:t>
            </a:r>
            <a:endParaRPr kumimoji="1" lang="ja-JP" altLang="en-US" sz="4000" dirty="0">
              <a:solidFill>
                <a:schemeClr val="bg2">
                  <a:lumMod val="50000"/>
                </a:schemeClr>
              </a:solidFill>
              <a:latin typeface="Bahnschrift SemiLight" panose="020B0502040204020203" pitchFamily="34" charset="0"/>
              <a:cs typeface="Adobe Devanagari" panose="02040503050201020203" pitchFamily="18" charset="0"/>
            </a:endParaRPr>
          </a:p>
        </p:txBody>
      </p:sp>
      <p:sp>
        <p:nvSpPr>
          <p:cNvPr id="4" name="四角形: 角を丸くする 3">
            <a:extLst>
              <a:ext uri="{FF2B5EF4-FFF2-40B4-BE49-F238E27FC236}">
                <a16:creationId xmlns:a16="http://schemas.microsoft.com/office/drawing/2014/main" id="{070618F8-85F6-1FF1-10A6-F4BAEE45B804}"/>
              </a:ext>
            </a:extLst>
          </p:cNvPr>
          <p:cNvSpPr/>
          <p:nvPr/>
        </p:nvSpPr>
        <p:spPr>
          <a:xfrm>
            <a:off x="641684" y="1690688"/>
            <a:ext cx="5069305" cy="4581775"/>
          </a:xfrm>
          <a:prstGeom prst="roundRect">
            <a:avLst>
              <a:gd name="adj" fmla="val 23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2000" b="1" dirty="0">
                <a:solidFill>
                  <a:schemeClr val="bg2">
                    <a:lumMod val="25000"/>
                  </a:schemeClr>
                </a:solidFill>
              </a:rPr>
              <a:t>　</a:t>
            </a:r>
            <a:r>
              <a:rPr kumimoji="1" lang="ja-JP" altLang="en-US" sz="2000" b="1" dirty="0">
                <a:solidFill>
                  <a:schemeClr val="bg2">
                    <a:lumMod val="25000"/>
                  </a:schemeClr>
                </a:solidFill>
              </a:rPr>
              <a:t>パズルフェーズ</a:t>
            </a:r>
            <a:r>
              <a:rPr kumimoji="1" lang="ja-JP" altLang="en-US" sz="1400" b="1" dirty="0">
                <a:solidFill>
                  <a:schemeClr val="bg2">
                    <a:lumMod val="25000"/>
                  </a:schemeClr>
                </a:solidFill>
              </a:rPr>
              <a:t>（</a:t>
            </a:r>
            <a:r>
              <a:rPr kumimoji="1" lang="en-US" altLang="ja-JP" sz="1400" b="1" dirty="0">
                <a:solidFill>
                  <a:schemeClr val="bg2">
                    <a:lumMod val="25000"/>
                  </a:schemeClr>
                </a:solidFill>
              </a:rPr>
              <a:t>16</a:t>
            </a:r>
            <a:r>
              <a:rPr kumimoji="1" lang="ja-JP" altLang="en-US" sz="1400" b="1" dirty="0">
                <a:solidFill>
                  <a:schemeClr val="bg2">
                    <a:lumMod val="25000"/>
                  </a:schemeClr>
                </a:solidFill>
              </a:rPr>
              <a:t>拍）</a:t>
            </a:r>
            <a:endParaRPr kumimoji="1" lang="en-US" altLang="ja-JP" sz="1400" b="1" dirty="0">
              <a:solidFill>
                <a:schemeClr val="bg2">
                  <a:lumMod val="25000"/>
                </a:schemeClr>
              </a:solidFill>
            </a:endParaRPr>
          </a:p>
          <a:p>
            <a:endParaRPr lang="en-US" altLang="ja-JP" b="1" dirty="0">
              <a:solidFill>
                <a:schemeClr val="bg2">
                  <a:lumMod val="25000"/>
                </a:schemeClr>
              </a:solidFill>
            </a:endParaRPr>
          </a:p>
          <a:p>
            <a:pPr marL="285750" indent="-285750">
              <a:buFont typeface="Arial" panose="020B0604020202020204" pitchFamily="34" charset="0"/>
              <a:buChar char="•"/>
            </a:pPr>
            <a:r>
              <a:rPr kumimoji="1" lang="ja-JP" altLang="en-US" sz="1600" dirty="0">
                <a:solidFill>
                  <a:schemeClr val="bg2">
                    <a:lumMod val="25000"/>
                  </a:schemeClr>
                </a:solidFill>
              </a:rPr>
              <a:t>同じ色のピースが</a:t>
            </a:r>
            <a:r>
              <a:rPr kumimoji="1" lang="en-US" altLang="ja-JP" sz="1600" dirty="0">
                <a:solidFill>
                  <a:schemeClr val="bg2">
                    <a:lumMod val="25000"/>
                  </a:schemeClr>
                </a:solidFill>
              </a:rPr>
              <a:t>3</a:t>
            </a:r>
            <a:r>
              <a:rPr kumimoji="1" lang="ja-JP" altLang="en-US" sz="1600" dirty="0">
                <a:solidFill>
                  <a:schemeClr val="bg2">
                    <a:lumMod val="25000"/>
                  </a:schemeClr>
                </a:solidFill>
              </a:rPr>
              <a:t>つ以上縦、又は横に並ぶように上下左右で隣り合うピースと位置を入れ替える。</a:t>
            </a:r>
            <a:endParaRPr kumimoji="1" lang="en-US" altLang="ja-JP" sz="1600" dirty="0">
              <a:solidFill>
                <a:schemeClr val="bg2">
                  <a:lumMod val="25000"/>
                </a:schemeClr>
              </a:solidFill>
            </a:endParaRPr>
          </a:p>
          <a:p>
            <a:pPr marL="285750" indent="-285750">
              <a:buFont typeface="Arial" panose="020B0604020202020204" pitchFamily="34" charset="0"/>
              <a:buChar char="•"/>
            </a:pPr>
            <a:endParaRPr lang="en-US" altLang="ja-JP" sz="1600" dirty="0">
              <a:solidFill>
                <a:schemeClr val="bg2">
                  <a:lumMod val="25000"/>
                </a:schemeClr>
              </a:solidFill>
            </a:endParaRPr>
          </a:p>
          <a:p>
            <a:pPr marL="285750" indent="-285750">
              <a:buFont typeface="Arial" panose="020B0604020202020204" pitchFamily="34" charset="0"/>
              <a:buChar char="•"/>
            </a:pPr>
            <a:endParaRPr kumimoji="1" lang="en-US" altLang="ja-JP" sz="1600" dirty="0">
              <a:solidFill>
                <a:schemeClr val="bg2">
                  <a:lumMod val="25000"/>
                </a:schemeClr>
              </a:solidFill>
            </a:endParaRPr>
          </a:p>
          <a:p>
            <a:pPr marL="285750" indent="-285750">
              <a:buFont typeface="Arial" panose="020B0604020202020204" pitchFamily="34" charset="0"/>
              <a:buChar char="•"/>
            </a:pPr>
            <a:endParaRPr lang="en-US" altLang="ja-JP" sz="1600" dirty="0">
              <a:solidFill>
                <a:schemeClr val="bg2">
                  <a:lumMod val="25000"/>
                </a:schemeClr>
              </a:solidFill>
            </a:endParaRPr>
          </a:p>
          <a:p>
            <a:pPr marL="285750" indent="-285750">
              <a:buFont typeface="Arial" panose="020B0604020202020204" pitchFamily="34" charset="0"/>
              <a:buChar char="•"/>
            </a:pPr>
            <a:endParaRPr kumimoji="1" lang="en-US" altLang="ja-JP" sz="1600" dirty="0">
              <a:solidFill>
                <a:schemeClr val="bg2">
                  <a:lumMod val="25000"/>
                </a:schemeClr>
              </a:solidFill>
            </a:endParaRPr>
          </a:p>
          <a:p>
            <a:pPr marL="285750" indent="-285750">
              <a:buFont typeface="Arial" panose="020B0604020202020204" pitchFamily="34" charset="0"/>
              <a:buChar char="•"/>
            </a:pPr>
            <a:endParaRPr lang="en-US" altLang="ja-JP" sz="1600" dirty="0">
              <a:solidFill>
                <a:schemeClr val="bg2">
                  <a:lumMod val="25000"/>
                </a:schemeClr>
              </a:solidFill>
            </a:endParaRPr>
          </a:p>
          <a:p>
            <a:pPr marL="285750" indent="-285750">
              <a:buFont typeface="Arial" panose="020B0604020202020204" pitchFamily="34" charset="0"/>
              <a:buChar char="•"/>
            </a:pPr>
            <a:endParaRPr kumimoji="1" lang="en-US" altLang="ja-JP" sz="1600" dirty="0">
              <a:solidFill>
                <a:schemeClr val="bg2">
                  <a:lumMod val="25000"/>
                </a:schemeClr>
              </a:solidFill>
            </a:endParaRPr>
          </a:p>
          <a:p>
            <a:pPr marL="285750" indent="-285750">
              <a:buFont typeface="Arial" panose="020B0604020202020204" pitchFamily="34" charset="0"/>
              <a:buChar char="•"/>
            </a:pPr>
            <a:endParaRPr lang="en-US" altLang="ja-JP" sz="1600" dirty="0">
              <a:solidFill>
                <a:schemeClr val="bg2">
                  <a:lumMod val="25000"/>
                </a:schemeClr>
              </a:solidFill>
            </a:endParaRPr>
          </a:p>
          <a:p>
            <a:pPr marL="285750" indent="-285750">
              <a:buFont typeface="Arial" panose="020B0604020202020204" pitchFamily="34" charset="0"/>
              <a:buChar char="•"/>
            </a:pPr>
            <a:endParaRPr kumimoji="1" lang="en-US" altLang="ja-JP" sz="1600" dirty="0">
              <a:solidFill>
                <a:schemeClr val="bg2">
                  <a:lumMod val="25000"/>
                </a:schemeClr>
              </a:solidFill>
            </a:endParaRPr>
          </a:p>
          <a:p>
            <a:pPr marL="285750" indent="-285750">
              <a:buFont typeface="Arial" panose="020B0604020202020204" pitchFamily="34" charset="0"/>
              <a:buChar char="•"/>
            </a:pPr>
            <a:r>
              <a:rPr kumimoji="1" lang="ja-JP" altLang="en-US" sz="1600" dirty="0">
                <a:solidFill>
                  <a:schemeClr val="bg2">
                    <a:lumMod val="25000"/>
                  </a:schemeClr>
                </a:solidFill>
              </a:rPr>
              <a:t>入れ替わったピース</a:t>
            </a:r>
            <a:r>
              <a:rPr kumimoji="1" lang="en-US" altLang="ja-JP" sz="1600" dirty="0">
                <a:solidFill>
                  <a:schemeClr val="bg2">
                    <a:lumMod val="25000"/>
                  </a:schemeClr>
                </a:solidFill>
              </a:rPr>
              <a:t>(</a:t>
            </a:r>
            <a:r>
              <a:rPr kumimoji="1" lang="ja-JP" altLang="en-US" sz="1600" dirty="0">
                <a:solidFill>
                  <a:schemeClr val="bg2">
                    <a:lumMod val="25000"/>
                  </a:schemeClr>
                </a:solidFill>
              </a:rPr>
              <a:t>上図だと中央の黄色と青のピース</a:t>
            </a:r>
            <a:r>
              <a:rPr kumimoji="1" lang="en-US" altLang="ja-JP" sz="1600" dirty="0">
                <a:solidFill>
                  <a:schemeClr val="bg2">
                    <a:lumMod val="25000"/>
                  </a:schemeClr>
                </a:solidFill>
              </a:rPr>
              <a:t>)</a:t>
            </a:r>
            <a:r>
              <a:rPr kumimoji="1" lang="ja-JP" altLang="en-US" sz="1600" dirty="0">
                <a:solidFill>
                  <a:schemeClr val="bg2">
                    <a:lumMod val="25000"/>
                  </a:schemeClr>
                </a:solidFill>
              </a:rPr>
              <a:t>の位置にノーツが生成され、他のピースは消える。</a:t>
            </a:r>
          </a:p>
        </p:txBody>
      </p:sp>
      <p:sp>
        <p:nvSpPr>
          <p:cNvPr id="5" name="四角形: 角を丸くする 4">
            <a:extLst>
              <a:ext uri="{FF2B5EF4-FFF2-40B4-BE49-F238E27FC236}">
                <a16:creationId xmlns:a16="http://schemas.microsoft.com/office/drawing/2014/main" id="{3F2551D4-1B4F-0AD1-E86D-28DBE469FE62}"/>
              </a:ext>
            </a:extLst>
          </p:cNvPr>
          <p:cNvSpPr/>
          <p:nvPr/>
        </p:nvSpPr>
        <p:spPr>
          <a:xfrm>
            <a:off x="6328611" y="1690688"/>
            <a:ext cx="5069305" cy="4581775"/>
          </a:xfrm>
          <a:prstGeom prst="roundRect">
            <a:avLst>
              <a:gd name="adj" fmla="val 23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2000" b="1" dirty="0">
                <a:solidFill>
                  <a:schemeClr val="bg2">
                    <a:lumMod val="25000"/>
                  </a:schemeClr>
                </a:solidFill>
              </a:rPr>
              <a:t>　リズムフェーズ</a:t>
            </a:r>
            <a:r>
              <a:rPr kumimoji="1" lang="ja-JP" altLang="en-US" sz="1400" b="1" dirty="0">
                <a:solidFill>
                  <a:schemeClr val="bg2">
                    <a:lumMod val="25000"/>
                  </a:schemeClr>
                </a:solidFill>
              </a:rPr>
              <a:t>（</a:t>
            </a:r>
            <a:r>
              <a:rPr kumimoji="1" lang="en-US" altLang="ja-JP" sz="1400" b="1" dirty="0">
                <a:solidFill>
                  <a:schemeClr val="bg2">
                    <a:lumMod val="25000"/>
                  </a:schemeClr>
                </a:solidFill>
              </a:rPr>
              <a:t>8</a:t>
            </a:r>
            <a:r>
              <a:rPr kumimoji="1" lang="ja-JP" altLang="en-US" sz="1400" b="1" dirty="0">
                <a:solidFill>
                  <a:schemeClr val="bg2">
                    <a:lumMod val="25000"/>
                  </a:schemeClr>
                </a:solidFill>
              </a:rPr>
              <a:t>拍）</a:t>
            </a:r>
            <a:endParaRPr kumimoji="1" lang="en-US" altLang="ja-JP" sz="1400" b="1" dirty="0">
              <a:solidFill>
                <a:schemeClr val="bg2">
                  <a:lumMod val="25000"/>
                </a:schemeClr>
              </a:solidFill>
            </a:endParaRPr>
          </a:p>
          <a:p>
            <a:endParaRPr lang="en-US" altLang="ja-JP" b="1" dirty="0">
              <a:solidFill>
                <a:schemeClr val="bg2">
                  <a:lumMod val="25000"/>
                </a:schemeClr>
              </a:solidFill>
            </a:endParaRPr>
          </a:p>
          <a:p>
            <a:pPr marL="285750" indent="-285750">
              <a:buFont typeface="Arial" panose="020B0604020202020204" pitchFamily="34" charset="0"/>
              <a:buChar char="•"/>
            </a:pPr>
            <a:r>
              <a:rPr kumimoji="1" lang="ja-JP" altLang="en-US" sz="1600" dirty="0">
                <a:solidFill>
                  <a:schemeClr val="bg2">
                    <a:lumMod val="25000"/>
                  </a:schemeClr>
                </a:solidFill>
              </a:rPr>
              <a:t>パズルフェーズで作ったノーツと、バーが重なったタイミングでそれぞれのノーツに合った操作をする。</a:t>
            </a:r>
          </a:p>
        </p:txBody>
      </p:sp>
      <p:grpSp>
        <p:nvGrpSpPr>
          <p:cNvPr id="8" name="グループ化 7">
            <a:extLst>
              <a:ext uri="{FF2B5EF4-FFF2-40B4-BE49-F238E27FC236}">
                <a16:creationId xmlns:a16="http://schemas.microsoft.com/office/drawing/2014/main" id="{094AE183-7243-01E7-9D5C-DBA6C2278B8E}"/>
              </a:ext>
            </a:extLst>
          </p:cNvPr>
          <p:cNvGrpSpPr/>
          <p:nvPr/>
        </p:nvGrpSpPr>
        <p:grpSpPr>
          <a:xfrm>
            <a:off x="5005137" y="3088878"/>
            <a:ext cx="2029326" cy="1785394"/>
            <a:chOff x="4965032" y="3156619"/>
            <a:chExt cx="2029326" cy="1785394"/>
          </a:xfrm>
        </p:grpSpPr>
        <p:sp>
          <p:nvSpPr>
            <p:cNvPr id="6" name="矢印: 右 5">
              <a:extLst>
                <a:ext uri="{FF2B5EF4-FFF2-40B4-BE49-F238E27FC236}">
                  <a16:creationId xmlns:a16="http://schemas.microsoft.com/office/drawing/2014/main" id="{CE526F84-8CA5-BEBF-C7A0-9A0C20898465}"/>
                </a:ext>
              </a:extLst>
            </p:cNvPr>
            <p:cNvSpPr/>
            <p:nvPr/>
          </p:nvSpPr>
          <p:spPr>
            <a:xfrm>
              <a:off x="5197642" y="3156619"/>
              <a:ext cx="1796716" cy="960438"/>
            </a:xfrm>
            <a:prstGeom prst="rightArrow">
              <a:avLst/>
            </a:prstGeom>
            <a:solidFill>
              <a:schemeClr val="bg1"/>
            </a:solidFill>
            <a:ln w="571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AE9359BB-6B68-B356-5315-05EE24D79E5C}"/>
                </a:ext>
              </a:extLst>
            </p:cNvPr>
            <p:cNvSpPr/>
            <p:nvPr/>
          </p:nvSpPr>
          <p:spPr>
            <a:xfrm flipH="1">
              <a:off x="4965032" y="3981575"/>
              <a:ext cx="1796716" cy="960438"/>
            </a:xfrm>
            <a:prstGeom prst="rightArrow">
              <a:avLst/>
            </a:prstGeom>
            <a:solidFill>
              <a:schemeClr val="bg1"/>
            </a:solidFill>
            <a:ln w="571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aphicFrame>
        <p:nvGraphicFramePr>
          <p:cNvPr id="9" name="表 9">
            <a:extLst>
              <a:ext uri="{FF2B5EF4-FFF2-40B4-BE49-F238E27FC236}">
                <a16:creationId xmlns:a16="http://schemas.microsoft.com/office/drawing/2014/main" id="{8DF819FC-7B72-8C7B-D618-6D9844B7C004}"/>
              </a:ext>
            </a:extLst>
          </p:cNvPr>
          <p:cNvGraphicFramePr>
            <a:graphicFrameLocks noGrp="1"/>
          </p:cNvGraphicFramePr>
          <p:nvPr>
            <p:extLst>
              <p:ext uri="{D42A27DB-BD31-4B8C-83A1-F6EECF244321}">
                <p14:modId xmlns:p14="http://schemas.microsoft.com/office/powerpoint/2010/main" val="3196325024"/>
              </p:ext>
            </p:extLst>
          </p:nvPr>
        </p:nvGraphicFramePr>
        <p:xfrm>
          <a:off x="1160132" y="3003263"/>
          <a:ext cx="1705986" cy="1235948"/>
        </p:xfrm>
        <a:graphic>
          <a:graphicData uri="http://schemas.openxmlformats.org/drawingml/2006/table">
            <a:tbl>
              <a:tblPr>
                <a:tableStyleId>{073A0DAA-6AF3-43AB-8588-CEC1D06C72B9}</a:tableStyleId>
              </a:tblPr>
              <a:tblGrid>
                <a:gridCol w="568662">
                  <a:extLst>
                    <a:ext uri="{9D8B030D-6E8A-4147-A177-3AD203B41FA5}">
                      <a16:colId xmlns:a16="http://schemas.microsoft.com/office/drawing/2014/main" val="3227621042"/>
                    </a:ext>
                  </a:extLst>
                </a:gridCol>
                <a:gridCol w="568662">
                  <a:extLst>
                    <a:ext uri="{9D8B030D-6E8A-4147-A177-3AD203B41FA5}">
                      <a16:colId xmlns:a16="http://schemas.microsoft.com/office/drawing/2014/main" val="60749024"/>
                    </a:ext>
                  </a:extLst>
                </a:gridCol>
                <a:gridCol w="568662">
                  <a:extLst>
                    <a:ext uri="{9D8B030D-6E8A-4147-A177-3AD203B41FA5}">
                      <a16:colId xmlns:a16="http://schemas.microsoft.com/office/drawing/2014/main" val="2572503410"/>
                    </a:ext>
                  </a:extLst>
                </a:gridCol>
              </a:tblGrid>
              <a:tr h="617974">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3656100207"/>
                  </a:ext>
                </a:extLst>
              </a:tr>
              <a:tr h="617974">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3685527907"/>
                  </a:ext>
                </a:extLst>
              </a:tr>
            </a:tbl>
          </a:graphicData>
        </a:graphic>
      </p:graphicFrame>
      <p:sp>
        <p:nvSpPr>
          <p:cNvPr id="10" name="正方形/長方形 9">
            <a:extLst>
              <a:ext uri="{FF2B5EF4-FFF2-40B4-BE49-F238E27FC236}">
                <a16:creationId xmlns:a16="http://schemas.microsoft.com/office/drawing/2014/main" id="{5FDAF8E8-D89C-8BF4-CB0E-2EC96C152A07}"/>
              </a:ext>
            </a:extLst>
          </p:cNvPr>
          <p:cNvSpPr/>
          <p:nvPr/>
        </p:nvSpPr>
        <p:spPr>
          <a:xfrm>
            <a:off x="1160132" y="2998579"/>
            <a:ext cx="553624" cy="62265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9BA691F-323F-C718-5A7A-5812A16B9FF2}"/>
              </a:ext>
            </a:extLst>
          </p:cNvPr>
          <p:cNvSpPr/>
          <p:nvPr/>
        </p:nvSpPr>
        <p:spPr>
          <a:xfrm>
            <a:off x="1713756" y="3621237"/>
            <a:ext cx="587314" cy="62265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41BF2A1C-1313-001B-2184-A25895509E68}"/>
              </a:ext>
            </a:extLst>
          </p:cNvPr>
          <p:cNvSpPr/>
          <p:nvPr/>
        </p:nvSpPr>
        <p:spPr>
          <a:xfrm>
            <a:off x="2301070" y="2998579"/>
            <a:ext cx="565048" cy="62265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3" name="表 9">
            <a:extLst>
              <a:ext uri="{FF2B5EF4-FFF2-40B4-BE49-F238E27FC236}">
                <a16:creationId xmlns:a16="http://schemas.microsoft.com/office/drawing/2014/main" id="{7EF84595-C1AB-A822-B074-4E3DA769A8BB}"/>
              </a:ext>
            </a:extLst>
          </p:cNvPr>
          <p:cNvGraphicFramePr>
            <a:graphicFrameLocks noGrp="1"/>
          </p:cNvGraphicFramePr>
          <p:nvPr>
            <p:extLst>
              <p:ext uri="{D42A27DB-BD31-4B8C-83A1-F6EECF244321}">
                <p14:modId xmlns:p14="http://schemas.microsoft.com/office/powerpoint/2010/main" val="1306544851"/>
              </p:ext>
            </p:extLst>
          </p:nvPr>
        </p:nvGraphicFramePr>
        <p:xfrm>
          <a:off x="3312328" y="3016251"/>
          <a:ext cx="1705986" cy="1235948"/>
        </p:xfrm>
        <a:graphic>
          <a:graphicData uri="http://schemas.openxmlformats.org/drawingml/2006/table">
            <a:tbl>
              <a:tblPr>
                <a:tableStyleId>{073A0DAA-6AF3-43AB-8588-CEC1D06C72B9}</a:tableStyleId>
              </a:tblPr>
              <a:tblGrid>
                <a:gridCol w="568662">
                  <a:extLst>
                    <a:ext uri="{9D8B030D-6E8A-4147-A177-3AD203B41FA5}">
                      <a16:colId xmlns:a16="http://schemas.microsoft.com/office/drawing/2014/main" val="3227621042"/>
                    </a:ext>
                  </a:extLst>
                </a:gridCol>
                <a:gridCol w="568662">
                  <a:extLst>
                    <a:ext uri="{9D8B030D-6E8A-4147-A177-3AD203B41FA5}">
                      <a16:colId xmlns:a16="http://schemas.microsoft.com/office/drawing/2014/main" val="60749024"/>
                    </a:ext>
                  </a:extLst>
                </a:gridCol>
                <a:gridCol w="568662">
                  <a:extLst>
                    <a:ext uri="{9D8B030D-6E8A-4147-A177-3AD203B41FA5}">
                      <a16:colId xmlns:a16="http://schemas.microsoft.com/office/drawing/2014/main" val="2572503410"/>
                    </a:ext>
                  </a:extLst>
                </a:gridCol>
              </a:tblGrid>
              <a:tr h="617974">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3656100207"/>
                  </a:ext>
                </a:extLst>
              </a:tr>
              <a:tr h="617974">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3685527907"/>
                  </a:ext>
                </a:extLst>
              </a:tr>
            </a:tbl>
          </a:graphicData>
        </a:graphic>
      </p:graphicFrame>
      <p:sp>
        <p:nvSpPr>
          <p:cNvPr id="14" name="正方形/長方形 13">
            <a:extLst>
              <a:ext uri="{FF2B5EF4-FFF2-40B4-BE49-F238E27FC236}">
                <a16:creationId xmlns:a16="http://schemas.microsoft.com/office/drawing/2014/main" id="{3B8F4FEF-EDD2-E844-D380-A5CBD75CAD05}"/>
              </a:ext>
            </a:extLst>
          </p:cNvPr>
          <p:cNvSpPr/>
          <p:nvPr/>
        </p:nvSpPr>
        <p:spPr>
          <a:xfrm>
            <a:off x="3312328" y="3011567"/>
            <a:ext cx="553624" cy="62265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1B0A259-E87C-93FD-51E1-6A031B1A3C1F}"/>
              </a:ext>
            </a:extLst>
          </p:cNvPr>
          <p:cNvSpPr/>
          <p:nvPr/>
        </p:nvSpPr>
        <p:spPr>
          <a:xfrm>
            <a:off x="3865952" y="3016251"/>
            <a:ext cx="598738" cy="62265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86587BBE-6318-6364-4B51-CB448C0E0ADD}"/>
              </a:ext>
            </a:extLst>
          </p:cNvPr>
          <p:cNvSpPr/>
          <p:nvPr/>
        </p:nvSpPr>
        <p:spPr>
          <a:xfrm>
            <a:off x="4453266" y="3011567"/>
            <a:ext cx="565048" cy="62265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上 16">
            <a:extLst>
              <a:ext uri="{FF2B5EF4-FFF2-40B4-BE49-F238E27FC236}">
                <a16:creationId xmlns:a16="http://schemas.microsoft.com/office/drawing/2014/main" id="{B4828B80-A5CC-D2DB-87AF-FC020F8F8EA8}"/>
              </a:ext>
            </a:extLst>
          </p:cNvPr>
          <p:cNvSpPr/>
          <p:nvPr/>
        </p:nvSpPr>
        <p:spPr>
          <a:xfrm>
            <a:off x="1789698" y="3359980"/>
            <a:ext cx="435429" cy="522514"/>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グラフィックス 18" descr="右向き指示マーク">
            <a:extLst>
              <a:ext uri="{FF2B5EF4-FFF2-40B4-BE49-F238E27FC236}">
                <a16:creationId xmlns:a16="http://schemas.microsoft.com/office/drawing/2014/main" id="{B51824F9-38C6-8D7F-C25C-92FE1F52B4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703679">
            <a:off x="1885583" y="3771629"/>
            <a:ext cx="914400" cy="914400"/>
          </a:xfrm>
          <a:prstGeom prst="rect">
            <a:avLst/>
          </a:prstGeom>
        </p:spPr>
      </p:pic>
      <p:pic>
        <p:nvPicPr>
          <p:cNvPr id="24" name="グラフィックス 23" descr="右向き指示マーク">
            <a:extLst>
              <a:ext uri="{FF2B5EF4-FFF2-40B4-BE49-F238E27FC236}">
                <a16:creationId xmlns:a16="http://schemas.microsoft.com/office/drawing/2014/main" id="{F0D079BD-EC8A-E600-D5BC-09766516C1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703679">
            <a:off x="4040025" y="3070008"/>
            <a:ext cx="914400" cy="914400"/>
          </a:xfrm>
          <a:prstGeom prst="rect">
            <a:avLst/>
          </a:prstGeom>
        </p:spPr>
      </p:pic>
      <p:grpSp>
        <p:nvGrpSpPr>
          <p:cNvPr id="35" name="グループ化 34">
            <a:extLst>
              <a:ext uri="{FF2B5EF4-FFF2-40B4-BE49-F238E27FC236}">
                <a16:creationId xmlns:a16="http://schemas.microsoft.com/office/drawing/2014/main" id="{13AAC5CE-18C5-7311-DD8F-3FDA3C87FBB1}"/>
              </a:ext>
            </a:extLst>
          </p:cNvPr>
          <p:cNvGrpSpPr/>
          <p:nvPr/>
        </p:nvGrpSpPr>
        <p:grpSpPr>
          <a:xfrm>
            <a:off x="7602770" y="2911056"/>
            <a:ext cx="2388955" cy="3200449"/>
            <a:chOff x="7602770" y="2911056"/>
            <a:chExt cx="2738427" cy="3668632"/>
          </a:xfrm>
        </p:grpSpPr>
        <p:grpSp>
          <p:nvGrpSpPr>
            <p:cNvPr id="26" name="グループ化 25">
              <a:extLst>
                <a:ext uri="{FF2B5EF4-FFF2-40B4-BE49-F238E27FC236}">
                  <a16:creationId xmlns:a16="http://schemas.microsoft.com/office/drawing/2014/main" id="{9190782B-9E44-7D75-E6A2-0EEBBA2FEA46}"/>
                </a:ext>
              </a:extLst>
            </p:cNvPr>
            <p:cNvGrpSpPr/>
            <p:nvPr/>
          </p:nvGrpSpPr>
          <p:grpSpPr>
            <a:xfrm>
              <a:off x="7602770" y="5082541"/>
              <a:ext cx="2738427" cy="1497147"/>
              <a:chOff x="1403684" y="3870940"/>
              <a:chExt cx="4417629" cy="2415198"/>
            </a:xfrm>
          </p:grpSpPr>
          <p:sp>
            <p:nvSpPr>
              <p:cNvPr id="27" name="正方形/長方形 26">
                <a:extLst>
                  <a:ext uri="{FF2B5EF4-FFF2-40B4-BE49-F238E27FC236}">
                    <a16:creationId xmlns:a16="http://schemas.microsoft.com/office/drawing/2014/main" id="{B9D1FB3D-AAEC-3376-EFED-113AE5F7E5EF}"/>
                  </a:ext>
                </a:extLst>
              </p:cNvPr>
              <p:cNvSpPr/>
              <p:nvPr/>
            </p:nvSpPr>
            <p:spPr>
              <a:xfrm>
                <a:off x="1403684" y="5227359"/>
                <a:ext cx="1058779" cy="1058779"/>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0F88E1D0-5665-E7C0-665D-E272FA2E4ABC}"/>
                  </a:ext>
                </a:extLst>
              </p:cNvPr>
              <p:cNvSpPr/>
              <p:nvPr/>
            </p:nvSpPr>
            <p:spPr>
              <a:xfrm>
                <a:off x="1403684" y="3870940"/>
                <a:ext cx="1058779" cy="1058779"/>
              </a:xfrm>
              <a:prstGeom prst="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02760F87-3E73-F6CE-9BF6-9DF340458B5B}"/>
                  </a:ext>
                </a:extLst>
              </p:cNvPr>
              <p:cNvSpPr txBox="1"/>
              <p:nvPr/>
            </p:nvSpPr>
            <p:spPr>
              <a:xfrm>
                <a:off x="2927717" y="4390818"/>
                <a:ext cx="2893596" cy="1365930"/>
              </a:xfrm>
              <a:prstGeom prst="rect">
                <a:avLst/>
              </a:prstGeom>
              <a:noFill/>
            </p:spPr>
            <p:txBody>
              <a:bodyPr wrap="square" rtlCol="0">
                <a:spAutoFit/>
              </a:bodyPr>
              <a:lstStyle/>
              <a:p>
                <a:r>
                  <a:rPr kumimoji="1" lang="ja-JP" altLang="en-US" sz="1050" b="1" dirty="0">
                    <a:solidFill>
                      <a:schemeClr val="bg2">
                        <a:lumMod val="25000"/>
                      </a:schemeClr>
                    </a:solidFill>
                  </a:rPr>
                  <a:t>タップノーツ</a:t>
                </a:r>
                <a:endParaRPr kumimoji="1" lang="en-US" altLang="ja-JP" sz="1050" b="1" dirty="0">
                  <a:solidFill>
                    <a:schemeClr val="bg2">
                      <a:lumMod val="25000"/>
                    </a:schemeClr>
                  </a:solidFill>
                </a:endParaRPr>
              </a:p>
              <a:p>
                <a:r>
                  <a:rPr kumimoji="1" lang="ja-JP" altLang="en-US" sz="1000" dirty="0">
                    <a:solidFill>
                      <a:schemeClr val="bg2">
                        <a:lumMod val="25000"/>
                      </a:schemeClr>
                    </a:solidFill>
                  </a:rPr>
                  <a:t>バーがノーツの中心に重なるタイミングでタップする</a:t>
                </a:r>
              </a:p>
            </p:txBody>
          </p:sp>
        </p:grpSp>
        <p:grpSp>
          <p:nvGrpSpPr>
            <p:cNvPr id="30" name="グループ化 29">
              <a:extLst>
                <a:ext uri="{FF2B5EF4-FFF2-40B4-BE49-F238E27FC236}">
                  <a16:creationId xmlns:a16="http://schemas.microsoft.com/office/drawing/2014/main" id="{A85A8990-8A96-A13A-1FD2-F7D642D12E20}"/>
                </a:ext>
              </a:extLst>
            </p:cNvPr>
            <p:cNvGrpSpPr/>
            <p:nvPr/>
          </p:nvGrpSpPr>
          <p:grpSpPr>
            <a:xfrm>
              <a:off x="7602770" y="2911056"/>
              <a:ext cx="2738427" cy="2268607"/>
              <a:chOff x="6378741" y="3223876"/>
              <a:chExt cx="4377642" cy="3626588"/>
            </a:xfrm>
          </p:grpSpPr>
          <p:sp>
            <p:nvSpPr>
              <p:cNvPr id="31" name="正方形/長方形 30">
                <a:extLst>
                  <a:ext uri="{FF2B5EF4-FFF2-40B4-BE49-F238E27FC236}">
                    <a16:creationId xmlns:a16="http://schemas.microsoft.com/office/drawing/2014/main" id="{7BDA93E1-8319-E693-54FF-CF990D70CD70}"/>
                  </a:ext>
                </a:extLst>
              </p:cNvPr>
              <p:cNvSpPr/>
              <p:nvPr/>
            </p:nvSpPr>
            <p:spPr>
              <a:xfrm>
                <a:off x="6378741" y="4856411"/>
                <a:ext cx="1058779" cy="1058779"/>
              </a:xfrm>
              <a:prstGeom prst="rect">
                <a:avLst/>
              </a:prstGeom>
              <a:solidFill>
                <a:srgbClr val="99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3600" dirty="0">
                    <a:solidFill>
                      <a:schemeClr val="bg2">
                        <a:lumMod val="25000"/>
                      </a:schemeClr>
                    </a:solidFill>
                  </a:rPr>
                  <a:t>3</a:t>
                </a:r>
                <a:endParaRPr kumimoji="1" lang="ja-JP" altLang="en-US" sz="3600" dirty="0">
                  <a:solidFill>
                    <a:schemeClr val="bg2">
                      <a:lumMod val="25000"/>
                    </a:schemeClr>
                  </a:solidFill>
                </a:endParaRPr>
              </a:p>
            </p:txBody>
          </p:sp>
          <p:sp>
            <p:nvSpPr>
              <p:cNvPr id="32" name="正方形/長方形 31">
                <a:extLst>
                  <a:ext uri="{FF2B5EF4-FFF2-40B4-BE49-F238E27FC236}">
                    <a16:creationId xmlns:a16="http://schemas.microsoft.com/office/drawing/2014/main" id="{F3B87C02-9645-7804-94C8-1B0B599D7768}"/>
                  </a:ext>
                </a:extLst>
              </p:cNvPr>
              <p:cNvSpPr/>
              <p:nvPr/>
            </p:nvSpPr>
            <p:spPr>
              <a:xfrm>
                <a:off x="6378741" y="3508142"/>
                <a:ext cx="1058780" cy="1058779"/>
              </a:xfrm>
              <a:prstGeom prst="rect">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724FB65D-87D9-E557-8E8B-35CC8D3601F4}"/>
                  </a:ext>
                </a:extLst>
              </p:cNvPr>
              <p:cNvSpPr txBox="1"/>
              <p:nvPr/>
            </p:nvSpPr>
            <p:spPr>
              <a:xfrm>
                <a:off x="7862786" y="3223876"/>
                <a:ext cx="2893597" cy="1649656"/>
              </a:xfrm>
              <a:prstGeom prst="rect">
                <a:avLst/>
              </a:prstGeom>
              <a:noFill/>
            </p:spPr>
            <p:txBody>
              <a:bodyPr wrap="square" rtlCol="0">
                <a:spAutoFit/>
              </a:bodyPr>
              <a:lstStyle/>
              <a:p>
                <a:r>
                  <a:rPr lang="ja-JP" altLang="en-US" sz="1050" b="1" dirty="0">
                    <a:solidFill>
                      <a:schemeClr val="bg2">
                        <a:lumMod val="25000"/>
                      </a:schemeClr>
                    </a:solidFill>
                  </a:rPr>
                  <a:t>フリック</a:t>
                </a:r>
                <a:r>
                  <a:rPr kumimoji="1" lang="ja-JP" altLang="en-US" sz="1050" b="1" dirty="0">
                    <a:solidFill>
                      <a:schemeClr val="bg2">
                        <a:lumMod val="25000"/>
                      </a:schemeClr>
                    </a:solidFill>
                  </a:rPr>
                  <a:t>ノーツ</a:t>
                </a:r>
                <a:endParaRPr kumimoji="1" lang="en-US" altLang="ja-JP" sz="1050" b="1" dirty="0">
                  <a:solidFill>
                    <a:schemeClr val="bg2">
                      <a:lumMod val="25000"/>
                    </a:schemeClr>
                  </a:solidFill>
                </a:endParaRPr>
              </a:p>
              <a:p>
                <a:r>
                  <a:rPr kumimoji="1" lang="ja-JP" altLang="en-US" sz="1000" dirty="0">
                    <a:solidFill>
                      <a:schemeClr val="bg2">
                        <a:lumMod val="25000"/>
                      </a:schemeClr>
                    </a:solidFill>
                  </a:rPr>
                  <a:t>バーがノーツの中心に重なるタイミングでタップし、矢印の方向にフリックする</a:t>
                </a:r>
              </a:p>
            </p:txBody>
          </p:sp>
          <p:sp>
            <p:nvSpPr>
              <p:cNvPr id="34" name="テキスト ボックス 33">
                <a:extLst>
                  <a:ext uri="{FF2B5EF4-FFF2-40B4-BE49-F238E27FC236}">
                    <a16:creationId xmlns:a16="http://schemas.microsoft.com/office/drawing/2014/main" id="{839E48BD-DB6D-E72B-7A88-F2158995D17A}"/>
                  </a:ext>
                </a:extLst>
              </p:cNvPr>
              <p:cNvSpPr txBox="1"/>
              <p:nvPr/>
            </p:nvSpPr>
            <p:spPr>
              <a:xfrm>
                <a:off x="7829545" y="4904715"/>
                <a:ext cx="2893597" cy="1945749"/>
              </a:xfrm>
              <a:prstGeom prst="rect">
                <a:avLst/>
              </a:prstGeom>
              <a:noFill/>
            </p:spPr>
            <p:txBody>
              <a:bodyPr wrap="square" rtlCol="0">
                <a:spAutoFit/>
              </a:bodyPr>
              <a:lstStyle/>
              <a:p>
                <a:r>
                  <a:rPr kumimoji="1" lang="ja-JP" altLang="en-US" sz="1050" b="1" dirty="0">
                    <a:solidFill>
                      <a:schemeClr val="bg2">
                        <a:lumMod val="25000"/>
                      </a:schemeClr>
                    </a:solidFill>
                  </a:rPr>
                  <a:t>ロングノーツ</a:t>
                </a:r>
                <a:endParaRPr kumimoji="1" lang="en-US" altLang="ja-JP" sz="1050" b="1" dirty="0">
                  <a:solidFill>
                    <a:schemeClr val="bg2">
                      <a:lumMod val="25000"/>
                    </a:schemeClr>
                  </a:solidFill>
                </a:endParaRPr>
              </a:p>
              <a:p>
                <a:r>
                  <a:rPr lang="ja-JP" altLang="en-US" sz="1000" dirty="0">
                    <a:solidFill>
                      <a:schemeClr val="bg2">
                        <a:lumMod val="25000"/>
                      </a:schemeClr>
                    </a:solidFill>
                  </a:rPr>
                  <a:t>バーがノーツの中心に重なるタイミングでタップし、そのまま表示されている拍数だけ長押しする。</a:t>
                </a:r>
                <a:endParaRPr kumimoji="1" lang="ja-JP" altLang="en-US" sz="1000" dirty="0">
                  <a:solidFill>
                    <a:schemeClr val="bg2">
                      <a:lumMod val="25000"/>
                    </a:schemeClr>
                  </a:solidFill>
                </a:endParaRPr>
              </a:p>
            </p:txBody>
          </p:sp>
        </p:grpSp>
      </p:grpSp>
      <p:sp>
        <p:nvSpPr>
          <p:cNvPr id="36" name="矢印: 右 35">
            <a:extLst>
              <a:ext uri="{FF2B5EF4-FFF2-40B4-BE49-F238E27FC236}">
                <a16:creationId xmlns:a16="http://schemas.microsoft.com/office/drawing/2014/main" id="{750AEAE4-F142-6E07-203F-71F915887112}"/>
              </a:ext>
            </a:extLst>
          </p:cNvPr>
          <p:cNvSpPr/>
          <p:nvPr/>
        </p:nvSpPr>
        <p:spPr>
          <a:xfrm>
            <a:off x="7716783" y="3193258"/>
            <a:ext cx="344538" cy="3236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62075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792EF1-1AA8-EC3F-2E1B-7702D332AED7}"/>
              </a:ext>
            </a:extLst>
          </p:cNvPr>
          <p:cNvSpPr>
            <a:spLocks noGrp="1"/>
          </p:cNvSpPr>
          <p:nvPr>
            <p:ph type="title"/>
          </p:nvPr>
        </p:nvSpPr>
        <p:spPr/>
        <p:txBody>
          <a:bodyPr>
            <a:normAutofit/>
          </a:bodyPr>
          <a:lstStyle/>
          <a:p>
            <a:r>
              <a:rPr kumimoji="1" lang="en-US" altLang="ja-JP" sz="2800" dirty="0">
                <a:solidFill>
                  <a:schemeClr val="bg2">
                    <a:lumMod val="25000"/>
                  </a:schemeClr>
                </a:solidFill>
                <a:latin typeface="HGSｺﾞｼｯｸE" panose="020B0900000000000000" pitchFamily="50" charset="-128"/>
                <a:ea typeface="HGSｺﾞｼｯｸE" panose="020B0900000000000000" pitchFamily="50" charset="-128"/>
              </a:rPr>
              <a:t>-</a:t>
            </a:r>
            <a:r>
              <a:rPr kumimoji="1"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 完成作品 </a:t>
            </a:r>
            <a:r>
              <a:rPr kumimoji="1" lang="en-US" altLang="ja-JP" sz="2800" dirty="0">
                <a:solidFill>
                  <a:schemeClr val="bg2">
                    <a:lumMod val="25000"/>
                  </a:schemeClr>
                </a:solidFill>
                <a:latin typeface="HGSｺﾞｼｯｸE" panose="020B0900000000000000" pitchFamily="50" charset="-128"/>
                <a:ea typeface="HGSｺﾞｼｯｸE" panose="020B0900000000000000" pitchFamily="50" charset="-128"/>
              </a:rPr>
              <a:t>-</a:t>
            </a:r>
            <a:br>
              <a:rPr kumimoji="1" lang="en-US" altLang="ja-JP" sz="4000" dirty="0">
                <a:solidFill>
                  <a:schemeClr val="bg2">
                    <a:lumMod val="25000"/>
                  </a:schemeClr>
                </a:solidFill>
              </a:rPr>
            </a:br>
            <a:r>
              <a:rPr kumimoji="1" lang="en-US" altLang="ja-JP" sz="2000" dirty="0">
                <a:solidFill>
                  <a:schemeClr val="bg2">
                    <a:lumMod val="50000"/>
                  </a:schemeClr>
                </a:solidFill>
                <a:latin typeface="Bahnschrift SemiLight" panose="020B0502040204020203" pitchFamily="34" charset="0"/>
                <a:cs typeface="Adobe Devanagari" panose="02040503050201020203" pitchFamily="18" charset="0"/>
              </a:rPr>
              <a:t>Completed work</a:t>
            </a:r>
            <a:endParaRPr kumimoji="1" lang="ja-JP" altLang="en-US" sz="4000" dirty="0">
              <a:solidFill>
                <a:schemeClr val="bg2">
                  <a:lumMod val="50000"/>
                </a:schemeClr>
              </a:solidFill>
              <a:latin typeface="Bahnschrift SemiLight" panose="020B0502040204020203" pitchFamily="34" charset="0"/>
              <a:cs typeface="Adobe Devanagari" panose="02040503050201020203" pitchFamily="18" charset="0"/>
            </a:endParaRPr>
          </a:p>
        </p:txBody>
      </p:sp>
      <p:pic>
        <p:nvPicPr>
          <p:cNvPr id="4" name="2023-01-26 21-52-51">
            <a:hlinkClick r:id="" action="ppaction://media"/>
            <a:extLst>
              <a:ext uri="{FF2B5EF4-FFF2-40B4-BE49-F238E27FC236}">
                <a16:creationId xmlns:a16="http://schemas.microsoft.com/office/drawing/2014/main" id="{E2840AFA-2792-2465-0EA3-0208EF3A601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14211" y="1648645"/>
            <a:ext cx="8050527" cy="4528318"/>
          </a:xfrm>
        </p:spPr>
      </p:pic>
    </p:spTree>
    <p:extLst>
      <p:ext uri="{BB962C8B-B14F-4D97-AF65-F5344CB8AC3E}">
        <p14:creationId xmlns:p14="http://schemas.microsoft.com/office/powerpoint/2010/main" val="1631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792EF1-1AA8-EC3F-2E1B-7702D332AED7}"/>
              </a:ext>
            </a:extLst>
          </p:cNvPr>
          <p:cNvSpPr>
            <a:spLocks noGrp="1"/>
          </p:cNvSpPr>
          <p:nvPr>
            <p:ph type="title"/>
          </p:nvPr>
        </p:nvSpPr>
        <p:spPr/>
        <p:txBody>
          <a:bodyPr>
            <a:normAutofit/>
          </a:bodyPr>
          <a:lstStyle/>
          <a:p>
            <a:r>
              <a:rPr kumimoji="1" lang="en-US" altLang="ja-JP" sz="2800" dirty="0">
                <a:solidFill>
                  <a:schemeClr val="bg2">
                    <a:lumMod val="25000"/>
                  </a:schemeClr>
                </a:solidFill>
                <a:latin typeface="HGSｺﾞｼｯｸE" panose="020B0900000000000000" pitchFamily="50" charset="-128"/>
                <a:ea typeface="HGSｺﾞｼｯｸE" panose="020B0900000000000000" pitchFamily="50" charset="-128"/>
              </a:rPr>
              <a:t>-</a:t>
            </a:r>
            <a:r>
              <a:rPr kumimoji="1"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 研究の目的 </a:t>
            </a:r>
            <a:r>
              <a:rPr kumimoji="1" lang="en-US" altLang="ja-JP" sz="2800" dirty="0">
                <a:solidFill>
                  <a:schemeClr val="bg2">
                    <a:lumMod val="25000"/>
                  </a:schemeClr>
                </a:solidFill>
                <a:latin typeface="HGSｺﾞｼｯｸE" panose="020B0900000000000000" pitchFamily="50" charset="-128"/>
                <a:ea typeface="HGSｺﾞｼｯｸE" panose="020B0900000000000000" pitchFamily="50" charset="-128"/>
              </a:rPr>
              <a:t>-</a:t>
            </a:r>
            <a:br>
              <a:rPr kumimoji="1" lang="en-US" altLang="ja-JP" sz="4000" dirty="0">
                <a:solidFill>
                  <a:schemeClr val="bg2">
                    <a:lumMod val="25000"/>
                  </a:schemeClr>
                </a:solidFill>
              </a:rPr>
            </a:br>
            <a:r>
              <a:rPr kumimoji="1" lang="en-US" altLang="ja-JP" sz="2000" dirty="0">
                <a:solidFill>
                  <a:schemeClr val="bg2">
                    <a:lumMod val="50000"/>
                  </a:schemeClr>
                </a:solidFill>
                <a:latin typeface="Bahnschrift SemiLight" panose="020B0502040204020203" pitchFamily="34" charset="0"/>
                <a:cs typeface="Adobe Devanagari" panose="02040503050201020203" pitchFamily="18" charset="0"/>
              </a:rPr>
              <a:t>Research background</a:t>
            </a:r>
            <a:endParaRPr kumimoji="1" lang="ja-JP" altLang="en-US" sz="4000" dirty="0">
              <a:solidFill>
                <a:schemeClr val="bg2">
                  <a:lumMod val="50000"/>
                </a:schemeClr>
              </a:solidFill>
              <a:latin typeface="Bahnschrift SemiLight" panose="020B0502040204020203" pitchFamily="34" charset="0"/>
              <a:cs typeface="Adobe Devanagari" panose="02040503050201020203" pitchFamily="18" charset="0"/>
            </a:endParaRPr>
          </a:p>
        </p:txBody>
      </p:sp>
      <p:sp>
        <p:nvSpPr>
          <p:cNvPr id="3" name="コンテンツ プレースホルダー 2">
            <a:extLst>
              <a:ext uri="{FF2B5EF4-FFF2-40B4-BE49-F238E27FC236}">
                <a16:creationId xmlns:a16="http://schemas.microsoft.com/office/drawing/2014/main" id="{6674BED4-2A0B-7DD7-4F93-0063E0CF03E0}"/>
              </a:ext>
            </a:extLst>
          </p:cNvPr>
          <p:cNvSpPr>
            <a:spLocks noGrp="1"/>
          </p:cNvSpPr>
          <p:nvPr>
            <p:ph idx="1"/>
          </p:nvPr>
        </p:nvSpPr>
        <p:spPr>
          <a:xfrm>
            <a:off x="838200" y="1825626"/>
            <a:ext cx="10515600" cy="1325564"/>
          </a:xfrm>
        </p:spPr>
        <p:txBody>
          <a:bodyPr>
            <a:noAutofit/>
          </a:bodyPr>
          <a:lstStyle/>
          <a:p>
            <a:pPr marL="0" indent="0">
              <a:buNone/>
            </a:pPr>
            <a:r>
              <a:rPr lang="ja-JP" altLang="en-US" sz="2000" dirty="0">
                <a:solidFill>
                  <a:schemeClr val="bg2">
                    <a:lumMod val="25000"/>
                  </a:schemeClr>
                </a:solidFill>
              </a:rPr>
              <a:t>グラフィックの進化やキャラクター戦略が多くみられる昨今だが、</a:t>
            </a:r>
            <a:endParaRPr lang="en-US" altLang="ja-JP" sz="2000" dirty="0">
              <a:solidFill>
                <a:schemeClr val="bg2">
                  <a:lumMod val="25000"/>
                </a:schemeClr>
              </a:solidFill>
            </a:endParaRPr>
          </a:p>
          <a:p>
            <a:pPr marL="0" indent="0">
              <a:buNone/>
            </a:pPr>
            <a:r>
              <a:rPr lang="ja-JP" altLang="en-US" sz="2000" dirty="0">
                <a:solidFill>
                  <a:schemeClr val="bg2">
                    <a:lumMod val="25000"/>
                  </a:schemeClr>
                </a:solidFill>
              </a:rPr>
              <a:t>ギミック自体にも可能性はある→</a:t>
            </a:r>
            <a:r>
              <a:rPr lang="ja-JP" altLang="en-US" sz="2000" b="1" dirty="0">
                <a:solidFill>
                  <a:schemeClr val="bg2">
                    <a:lumMod val="25000"/>
                  </a:schemeClr>
                </a:solidFill>
              </a:rPr>
              <a:t>ジャンルを組み合わせて新しいゲームデザインを創出</a:t>
            </a:r>
            <a:endParaRPr lang="en-US" altLang="ja-JP" sz="2000" b="1" dirty="0">
              <a:solidFill>
                <a:schemeClr val="bg2">
                  <a:lumMod val="25000"/>
                </a:schemeClr>
              </a:solidFill>
            </a:endParaRPr>
          </a:p>
          <a:p>
            <a:pPr marL="0" indent="0">
              <a:lnSpc>
                <a:spcPct val="150000"/>
              </a:lnSpc>
              <a:buNone/>
            </a:pPr>
            <a:r>
              <a:rPr lang="ja-JP" altLang="en-US" sz="2000" dirty="0">
                <a:solidFill>
                  <a:schemeClr val="bg2">
                    <a:lumMod val="25000"/>
                  </a:schemeClr>
                </a:solidFill>
              </a:rPr>
              <a:t>今回は</a:t>
            </a:r>
            <a:r>
              <a:rPr lang="ja-JP" altLang="en-US" sz="2000" b="1" dirty="0">
                <a:solidFill>
                  <a:schemeClr val="bg2">
                    <a:lumMod val="25000"/>
                  </a:schemeClr>
                </a:solidFill>
              </a:rPr>
              <a:t>パズル</a:t>
            </a:r>
            <a:r>
              <a:rPr lang="ja-JP" altLang="en-US" sz="2000" dirty="0">
                <a:solidFill>
                  <a:schemeClr val="bg2">
                    <a:lumMod val="25000"/>
                  </a:schemeClr>
                </a:solidFill>
              </a:rPr>
              <a:t>ゲームと</a:t>
            </a:r>
            <a:r>
              <a:rPr lang="ja-JP" altLang="en-US" sz="2000" b="1" dirty="0">
                <a:solidFill>
                  <a:schemeClr val="bg2">
                    <a:lumMod val="25000"/>
                  </a:schemeClr>
                </a:solidFill>
              </a:rPr>
              <a:t>リズム</a:t>
            </a:r>
            <a:r>
              <a:rPr lang="ja-JP" altLang="en-US" sz="2000" dirty="0">
                <a:solidFill>
                  <a:schemeClr val="bg2">
                    <a:lumMod val="25000"/>
                  </a:schemeClr>
                </a:solidFill>
              </a:rPr>
              <a:t>ゲームを組み合わせる。</a:t>
            </a:r>
            <a:endParaRPr lang="en-US" altLang="ja-JP" sz="2000" dirty="0">
              <a:solidFill>
                <a:schemeClr val="bg2">
                  <a:lumMod val="25000"/>
                </a:schemeClr>
              </a:solidFill>
            </a:endParaRPr>
          </a:p>
        </p:txBody>
      </p:sp>
      <p:sp>
        <p:nvSpPr>
          <p:cNvPr id="6" name="タイトル 1">
            <a:extLst>
              <a:ext uri="{FF2B5EF4-FFF2-40B4-BE49-F238E27FC236}">
                <a16:creationId xmlns:a16="http://schemas.microsoft.com/office/drawing/2014/main" id="{755824CB-D173-2E18-7C3D-AAA0A710B11E}"/>
              </a:ext>
            </a:extLst>
          </p:cNvPr>
          <p:cNvSpPr txBox="1">
            <a:spLocks/>
          </p:cNvSpPr>
          <p:nvPr/>
        </p:nvSpPr>
        <p:spPr>
          <a:xfrm>
            <a:off x="838200" y="30440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solidFill>
                  <a:schemeClr val="bg2">
                    <a:lumMod val="25000"/>
                  </a:schemeClr>
                </a:solidFill>
                <a:latin typeface="HGSｺﾞｼｯｸE" panose="020B0900000000000000" pitchFamily="50" charset="-128"/>
                <a:ea typeface="HGSｺﾞｼｯｸE" panose="020B0900000000000000" pitchFamily="50" charset="-128"/>
              </a:rPr>
              <a:t>-</a:t>
            </a:r>
            <a:r>
              <a:rPr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 参考事例 </a:t>
            </a:r>
            <a:r>
              <a:rPr lang="en-US" altLang="ja-JP" sz="2800" dirty="0">
                <a:solidFill>
                  <a:schemeClr val="bg2">
                    <a:lumMod val="25000"/>
                  </a:schemeClr>
                </a:solidFill>
                <a:latin typeface="HGSｺﾞｼｯｸE" panose="020B0900000000000000" pitchFamily="50" charset="-128"/>
                <a:ea typeface="HGSｺﾞｼｯｸE" panose="020B0900000000000000" pitchFamily="50" charset="-128"/>
              </a:rPr>
              <a:t>-</a:t>
            </a:r>
            <a:br>
              <a:rPr lang="en-US" altLang="ja-JP" sz="4000" dirty="0">
                <a:solidFill>
                  <a:schemeClr val="bg2">
                    <a:lumMod val="25000"/>
                  </a:schemeClr>
                </a:solidFill>
              </a:rPr>
            </a:br>
            <a:r>
              <a:rPr lang="en-US" altLang="ja-JP" sz="2000" dirty="0">
                <a:solidFill>
                  <a:schemeClr val="bg2">
                    <a:lumMod val="50000"/>
                  </a:schemeClr>
                </a:solidFill>
                <a:latin typeface="Bahnschrift SemiLight" panose="020B0502040204020203" pitchFamily="34" charset="0"/>
                <a:cs typeface="Adobe Devanagari" panose="02040503050201020203" pitchFamily="18" charset="0"/>
              </a:rPr>
              <a:t>Reference example</a:t>
            </a:r>
            <a:endParaRPr lang="ja-JP" altLang="en-US" sz="4000" dirty="0">
              <a:solidFill>
                <a:schemeClr val="bg2">
                  <a:lumMod val="50000"/>
                </a:schemeClr>
              </a:solidFill>
              <a:latin typeface="Bahnschrift SemiLight" panose="020B0502040204020203" pitchFamily="34" charset="0"/>
              <a:cs typeface="Adobe Devanagari" panose="02040503050201020203" pitchFamily="18" charset="0"/>
            </a:endParaRPr>
          </a:p>
        </p:txBody>
      </p:sp>
      <p:sp>
        <p:nvSpPr>
          <p:cNvPr id="8" name="テキスト ボックス 7">
            <a:extLst>
              <a:ext uri="{FF2B5EF4-FFF2-40B4-BE49-F238E27FC236}">
                <a16:creationId xmlns:a16="http://schemas.microsoft.com/office/drawing/2014/main" id="{A551F00F-1AE0-B523-60AF-C2DF0250B88B}"/>
              </a:ext>
            </a:extLst>
          </p:cNvPr>
          <p:cNvSpPr txBox="1"/>
          <p:nvPr/>
        </p:nvSpPr>
        <p:spPr>
          <a:xfrm>
            <a:off x="838200" y="4369592"/>
            <a:ext cx="10515600" cy="1631216"/>
          </a:xfrm>
          <a:prstGeom prst="rect">
            <a:avLst/>
          </a:prstGeom>
          <a:noFill/>
        </p:spPr>
        <p:txBody>
          <a:bodyPr wrap="square" rtlCol="0">
            <a:spAutoFit/>
          </a:bodyPr>
          <a:lstStyle/>
          <a:p>
            <a:r>
              <a:rPr lang="ja-JP" altLang="en-US" sz="2000" b="1" dirty="0">
                <a:solidFill>
                  <a:schemeClr val="bg2">
                    <a:lumMod val="25000"/>
                  </a:schemeClr>
                </a:solidFill>
              </a:rPr>
              <a:t>パズル＆ドラゴンズ</a:t>
            </a:r>
            <a:endParaRPr lang="en-US" altLang="ja-JP" sz="2000" b="1" dirty="0">
              <a:solidFill>
                <a:schemeClr val="bg2">
                  <a:lumMod val="25000"/>
                </a:schemeClr>
              </a:solidFill>
            </a:endParaRPr>
          </a:p>
          <a:p>
            <a:r>
              <a:rPr lang="en-US" altLang="ja-JP" sz="2000" dirty="0">
                <a:solidFill>
                  <a:schemeClr val="bg2">
                    <a:lumMod val="25000"/>
                  </a:schemeClr>
                </a:solidFill>
              </a:rPr>
              <a:t>	</a:t>
            </a:r>
            <a:r>
              <a:rPr lang="ja-JP" altLang="en-US" sz="2000" dirty="0">
                <a:solidFill>
                  <a:schemeClr val="bg2">
                    <a:lumMod val="25000"/>
                  </a:schemeClr>
                </a:solidFill>
              </a:rPr>
              <a:t>パズル</a:t>
            </a:r>
            <a:r>
              <a:rPr lang="en-US" altLang="ja-JP" sz="2000" dirty="0">
                <a:solidFill>
                  <a:schemeClr val="bg2">
                    <a:lumMod val="25000"/>
                  </a:schemeClr>
                </a:solidFill>
              </a:rPr>
              <a:t>×RPG </a:t>
            </a:r>
          </a:p>
          <a:p>
            <a:endParaRPr lang="en-US" altLang="ja-JP" sz="2000" dirty="0">
              <a:solidFill>
                <a:schemeClr val="bg2">
                  <a:lumMod val="25000"/>
                </a:schemeClr>
              </a:solidFill>
            </a:endParaRPr>
          </a:p>
          <a:p>
            <a:r>
              <a:rPr lang="en-US" altLang="ja-JP" sz="2000" b="1" dirty="0">
                <a:solidFill>
                  <a:schemeClr val="bg2">
                    <a:lumMod val="25000"/>
                  </a:schemeClr>
                </a:solidFill>
              </a:rPr>
              <a:t>UNDERTALE</a:t>
            </a:r>
          </a:p>
          <a:p>
            <a:r>
              <a:rPr kumimoji="1" lang="en-US" altLang="ja-JP" sz="2000" dirty="0">
                <a:solidFill>
                  <a:schemeClr val="bg2">
                    <a:lumMod val="25000"/>
                  </a:schemeClr>
                </a:solidFill>
              </a:rPr>
              <a:t>	</a:t>
            </a:r>
            <a:r>
              <a:rPr kumimoji="1" lang="ja-JP" altLang="en-US" sz="2000" dirty="0">
                <a:solidFill>
                  <a:schemeClr val="bg2">
                    <a:lumMod val="25000"/>
                  </a:schemeClr>
                </a:solidFill>
              </a:rPr>
              <a:t>シューティング</a:t>
            </a:r>
            <a:r>
              <a:rPr kumimoji="1" lang="en-US" altLang="ja-JP" sz="2000" dirty="0">
                <a:solidFill>
                  <a:schemeClr val="bg2">
                    <a:lumMod val="25000"/>
                  </a:schemeClr>
                </a:solidFill>
              </a:rPr>
              <a:t>×RPG</a:t>
            </a:r>
            <a:endParaRPr kumimoji="1" lang="ja-JP" altLang="en-US" sz="2000" dirty="0">
              <a:solidFill>
                <a:schemeClr val="bg2">
                  <a:lumMod val="25000"/>
                </a:schemeClr>
              </a:solidFill>
            </a:endParaRPr>
          </a:p>
        </p:txBody>
      </p:sp>
      <p:pic>
        <p:nvPicPr>
          <p:cNvPr id="1026" name="Picture 2" descr="【パズドラ】パズドラZコラボ攻略パーティまとめたよー【ノーコンアリ】 : ガチャガチャ～パズドラ攻略情報まとめ～">
            <a:extLst>
              <a:ext uri="{FF2B5EF4-FFF2-40B4-BE49-F238E27FC236}">
                <a16:creationId xmlns:a16="http://schemas.microsoft.com/office/drawing/2014/main" id="{DF74BC42-55D0-CE80-03C5-ECC406413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2832" y="3429000"/>
            <a:ext cx="1906336" cy="2859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rtale PS4 Neutral] All boss fight (Mercy except Asgore) - YouTube">
            <a:extLst>
              <a:ext uri="{FF2B5EF4-FFF2-40B4-BE49-F238E27FC236}">
                <a16:creationId xmlns:a16="http://schemas.microsoft.com/office/drawing/2014/main" id="{E38C7FE8-0E55-C622-6414-B4B78BAF2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3364" y="3429000"/>
            <a:ext cx="4423836" cy="248840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9E327D5-D8F3-9A11-0433-CC8BA47A3388}"/>
              </a:ext>
            </a:extLst>
          </p:cNvPr>
          <p:cNvSpPr txBox="1"/>
          <p:nvPr/>
        </p:nvSpPr>
        <p:spPr>
          <a:xfrm>
            <a:off x="5142833" y="6292820"/>
            <a:ext cx="1991894" cy="369332"/>
          </a:xfrm>
          <a:prstGeom prst="rect">
            <a:avLst/>
          </a:prstGeom>
          <a:noFill/>
        </p:spPr>
        <p:txBody>
          <a:bodyPr wrap="square" rtlCol="0">
            <a:spAutoFit/>
          </a:bodyPr>
          <a:lstStyle/>
          <a:p>
            <a:r>
              <a:rPr lang="en-US" altLang="ja-JP" sz="900" b="0" i="0" dirty="0" err="1">
                <a:solidFill>
                  <a:srgbClr val="000000"/>
                </a:solidFill>
                <a:effectLst/>
              </a:rPr>
              <a:t>GungHo</a:t>
            </a:r>
            <a:r>
              <a:rPr lang="en-US" altLang="ja-JP" sz="900" b="0" i="0" dirty="0">
                <a:solidFill>
                  <a:srgbClr val="000000"/>
                </a:solidFill>
                <a:effectLst/>
              </a:rPr>
              <a:t> Online Entertainment『</a:t>
            </a:r>
            <a:r>
              <a:rPr kumimoji="1" lang="ja-JP" altLang="en-US" sz="900" dirty="0"/>
              <a:t>パズル＆ドラゴンズ</a:t>
            </a:r>
            <a:r>
              <a:rPr kumimoji="1" lang="en-US" altLang="ja-JP" sz="900" dirty="0"/>
              <a:t>』.2012</a:t>
            </a:r>
            <a:endParaRPr kumimoji="1" lang="ja-JP" altLang="en-US" sz="900" dirty="0"/>
          </a:p>
        </p:txBody>
      </p:sp>
      <p:sp>
        <p:nvSpPr>
          <p:cNvPr id="5" name="テキスト ボックス 4">
            <a:extLst>
              <a:ext uri="{FF2B5EF4-FFF2-40B4-BE49-F238E27FC236}">
                <a16:creationId xmlns:a16="http://schemas.microsoft.com/office/drawing/2014/main" id="{F0BBBEC1-9965-1E41-AE85-5F7A4CE2929B}"/>
              </a:ext>
            </a:extLst>
          </p:cNvPr>
          <p:cNvSpPr txBox="1"/>
          <p:nvPr/>
        </p:nvSpPr>
        <p:spPr>
          <a:xfrm>
            <a:off x="7352900" y="5917408"/>
            <a:ext cx="1848583" cy="230832"/>
          </a:xfrm>
          <a:prstGeom prst="rect">
            <a:avLst/>
          </a:prstGeom>
          <a:noFill/>
        </p:spPr>
        <p:txBody>
          <a:bodyPr wrap="none" rtlCol="0">
            <a:spAutoFit/>
          </a:bodyPr>
          <a:lstStyle/>
          <a:p>
            <a:pPr algn="r"/>
            <a:r>
              <a:rPr kumimoji="1" lang="en-US" altLang="ja-JP" sz="900" dirty="0"/>
              <a:t>TobyFox『UNDERTALE』.2015</a:t>
            </a:r>
            <a:endParaRPr kumimoji="1" lang="ja-JP" altLang="en-US" sz="900" dirty="0"/>
          </a:p>
        </p:txBody>
      </p:sp>
    </p:spTree>
    <p:extLst>
      <p:ext uri="{BB962C8B-B14F-4D97-AF65-F5344CB8AC3E}">
        <p14:creationId xmlns:p14="http://schemas.microsoft.com/office/powerpoint/2010/main" val="2188673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792EF1-1AA8-EC3F-2E1B-7702D332AED7}"/>
              </a:ext>
            </a:extLst>
          </p:cNvPr>
          <p:cNvSpPr>
            <a:spLocks noGrp="1"/>
          </p:cNvSpPr>
          <p:nvPr>
            <p:ph type="title"/>
          </p:nvPr>
        </p:nvSpPr>
        <p:spPr/>
        <p:txBody>
          <a:bodyPr>
            <a:normAutofit/>
          </a:bodyPr>
          <a:lstStyle/>
          <a:p>
            <a:r>
              <a:rPr kumimoji="1" lang="en-US" altLang="ja-JP" sz="2800" dirty="0">
                <a:solidFill>
                  <a:schemeClr val="bg2">
                    <a:lumMod val="25000"/>
                  </a:schemeClr>
                </a:solidFill>
                <a:latin typeface="HGSｺﾞｼｯｸE" panose="020B0900000000000000" pitchFamily="50" charset="-128"/>
                <a:ea typeface="HGSｺﾞｼｯｸE" panose="020B0900000000000000" pitchFamily="50" charset="-128"/>
              </a:rPr>
              <a:t>-</a:t>
            </a:r>
            <a:r>
              <a:rPr kumimoji="1"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 </a:t>
            </a:r>
            <a:r>
              <a:rPr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なぜパズルゲームなのか</a:t>
            </a:r>
            <a:r>
              <a:rPr kumimoji="1"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 </a:t>
            </a:r>
            <a:r>
              <a:rPr kumimoji="1" lang="en-US" altLang="ja-JP" sz="2800" dirty="0">
                <a:solidFill>
                  <a:schemeClr val="bg2">
                    <a:lumMod val="25000"/>
                  </a:schemeClr>
                </a:solidFill>
                <a:latin typeface="HGSｺﾞｼｯｸE" panose="020B0900000000000000" pitchFamily="50" charset="-128"/>
                <a:ea typeface="HGSｺﾞｼｯｸE" panose="020B0900000000000000" pitchFamily="50" charset="-128"/>
              </a:rPr>
              <a:t>-</a:t>
            </a:r>
            <a:br>
              <a:rPr kumimoji="1" lang="en-US" altLang="ja-JP" sz="4000" dirty="0">
                <a:solidFill>
                  <a:schemeClr val="bg2">
                    <a:lumMod val="25000"/>
                  </a:schemeClr>
                </a:solidFill>
              </a:rPr>
            </a:br>
            <a:r>
              <a:rPr kumimoji="1" lang="en-US" altLang="ja-JP" sz="2000" dirty="0">
                <a:solidFill>
                  <a:schemeClr val="bg2">
                    <a:lumMod val="50000"/>
                  </a:schemeClr>
                </a:solidFill>
                <a:latin typeface="Bahnschrift SemiLight" panose="020B0502040204020203" pitchFamily="34" charset="0"/>
                <a:cs typeface="Adobe Devanagari" panose="02040503050201020203" pitchFamily="18" charset="0"/>
              </a:rPr>
              <a:t>Reasons for choosing puzzle games</a:t>
            </a:r>
            <a:endParaRPr kumimoji="1" lang="ja-JP" altLang="en-US" sz="4000" dirty="0">
              <a:solidFill>
                <a:schemeClr val="bg2">
                  <a:lumMod val="50000"/>
                </a:schemeClr>
              </a:solidFill>
              <a:latin typeface="Bahnschrift SemiLight" panose="020B0502040204020203" pitchFamily="34" charset="0"/>
              <a:cs typeface="Adobe Devanagari" panose="02040503050201020203" pitchFamily="18" charset="0"/>
            </a:endParaRPr>
          </a:p>
        </p:txBody>
      </p:sp>
      <p:sp>
        <p:nvSpPr>
          <p:cNvPr id="3" name="コンテンツ プレースホルダー 2">
            <a:extLst>
              <a:ext uri="{FF2B5EF4-FFF2-40B4-BE49-F238E27FC236}">
                <a16:creationId xmlns:a16="http://schemas.microsoft.com/office/drawing/2014/main" id="{6674BED4-2A0B-7DD7-4F93-0063E0CF03E0}"/>
              </a:ext>
            </a:extLst>
          </p:cNvPr>
          <p:cNvSpPr>
            <a:spLocks noGrp="1"/>
          </p:cNvSpPr>
          <p:nvPr>
            <p:ph idx="1"/>
          </p:nvPr>
        </p:nvSpPr>
        <p:spPr>
          <a:xfrm>
            <a:off x="838200" y="1825625"/>
            <a:ext cx="10515600" cy="4667250"/>
          </a:xfrm>
        </p:spPr>
        <p:txBody>
          <a:bodyPr>
            <a:normAutofit/>
          </a:bodyPr>
          <a:lstStyle/>
          <a:p>
            <a:pPr marL="0" indent="0">
              <a:buNone/>
            </a:pPr>
            <a:r>
              <a:rPr kumimoji="1" lang="ja-JP" altLang="en-US" sz="2000" dirty="0"/>
              <a:t>様々な戦略があるパズルゲームならば、組み合わせるジャンルに適したルールを考える事が可能なのではないか。</a:t>
            </a:r>
            <a:endParaRPr kumimoji="1" lang="en-US" altLang="ja-JP" sz="2000" dirty="0"/>
          </a:p>
          <a:p>
            <a:pPr marL="457200" lvl="1" indent="0">
              <a:buNone/>
            </a:pPr>
            <a:endParaRPr lang="en-US" altLang="ja-JP" sz="1600" dirty="0"/>
          </a:p>
          <a:p>
            <a:pPr marL="457200" lvl="1" indent="0">
              <a:buNone/>
            </a:pPr>
            <a:r>
              <a:rPr kumimoji="1" lang="ja-JP" altLang="en-US" sz="1600" dirty="0"/>
              <a:t>▼パズルゲームの戦略の例</a:t>
            </a:r>
            <a:endParaRPr kumimoji="1" lang="en-US" altLang="ja-JP" sz="1600" dirty="0"/>
          </a:p>
          <a:p>
            <a:pPr marL="914400" lvl="2" indent="0">
              <a:buNone/>
            </a:pPr>
            <a:endParaRPr kumimoji="1" lang="en-US" altLang="ja-JP" sz="1400" b="1" dirty="0"/>
          </a:p>
          <a:p>
            <a:pPr marL="914400" lvl="2" indent="0">
              <a:buNone/>
            </a:pPr>
            <a:r>
              <a:rPr kumimoji="1" lang="ja-JP" altLang="en-US" sz="1400" b="1" dirty="0"/>
              <a:t>かさねる</a:t>
            </a:r>
            <a:r>
              <a:rPr kumimoji="1" lang="en-US" altLang="ja-JP" sz="1200" dirty="0"/>
              <a:t>『Focus』</a:t>
            </a:r>
            <a:r>
              <a:rPr kumimoji="1" lang="en-US" altLang="ja-JP" sz="1400" b="1" dirty="0"/>
              <a:t>		</a:t>
            </a:r>
            <a:r>
              <a:rPr kumimoji="1" lang="ja-JP" altLang="en-US" sz="1400" b="1" dirty="0"/>
              <a:t>そろえる・まわす</a:t>
            </a:r>
            <a:r>
              <a:rPr lang="en-US" altLang="ja-JP" sz="1200" dirty="0"/>
              <a:t>『TETRIS99』</a:t>
            </a:r>
            <a:r>
              <a:rPr lang="en-US" altLang="ja-JP" sz="1400" dirty="0"/>
              <a:t>		</a:t>
            </a:r>
            <a:r>
              <a:rPr lang="ja-JP" altLang="en-US" sz="1400" b="1" dirty="0"/>
              <a:t>つなげる</a:t>
            </a:r>
            <a:r>
              <a:rPr lang="en-US" altLang="ja-JP" sz="1200" dirty="0"/>
              <a:t>『LINE:</a:t>
            </a:r>
            <a:r>
              <a:rPr lang="ja-JP" altLang="en-US" sz="1200" dirty="0"/>
              <a:t>ディズニー ツムツム</a:t>
            </a:r>
            <a:r>
              <a:rPr lang="en-US" altLang="ja-JP" sz="1200" dirty="0"/>
              <a:t>』</a:t>
            </a:r>
          </a:p>
          <a:p>
            <a:pPr marL="914400" lvl="2" indent="0">
              <a:buNone/>
            </a:pPr>
            <a:endParaRPr lang="en-US" altLang="ja-JP" sz="1200" dirty="0"/>
          </a:p>
          <a:p>
            <a:pPr marL="914400" lvl="2" indent="0">
              <a:buNone/>
            </a:pPr>
            <a:endParaRPr kumimoji="1" lang="en-US" altLang="ja-JP" sz="1200" dirty="0"/>
          </a:p>
          <a:p>
            <a:pPr marL="914400" lvl="2" indent="0">
              <a:buNone/>
            </a:pPr>
            <a:endParaRPr lang="en-US" altLang="ja-JP" sz="1200" dirty="0"/>
          </a:p>
          <a:p>
            <a:pPr marL="914400" lvl="2" indent="0">
              <a:buNone/>
            </a:pPr>
            <a:endParaRPr kumimoji="1" lang="en-US" altLang="ja-JP" sz="1200" dirty="0"/>
          </a:p>
          <a:p>
            <a:pPr marL="914400" lvl="2" indent="0">
              <a:buNone/>
            </a:pPr>
            <a:endParaRPr lang="en-US" altLang="ja-JP" sz="1200" dirty="0"/>
          </a:p>
          <a:p>
            <a:pPr marL="914400" lvl="2" indent="0">
              <a:buNone/>
            </a:pPr>
            <a:endParaRPr kumimoji="1" lang="en-US" altLang="ja-JP" sz="1200" dirty="0"/>
          </a:p>
          <a:p>
            <a:pPr marL="914400" lvl="2" indent="0">
              <a:buNone/>
            </a:pPr>
            <a:endParaRPr lang="en-US" altLang="ja-JP" sz="1200" dirty="0"/>
          </a:p>
          <a:p>
            <a:pPr marL="914400" lvl="2" indent="0">
              <a:buNone/>
            </a:pPr>
            <a:endParaRPr kumimoji="1" lang="en-US" altLang="ja-JP" sz="1200" dirty="0"/>
          </a:p>
          <a:p>
            <a:pPr marL="914400" lvl="2" indent="0">
              <a:buNone/>
            </a:pPr>
            <a:endParaRPr lang="en-US" altLang="ja-JP" sz="1200" dirty="0"/>
          </a:p>
          <a:p>
            <a:pPr marL="914400" lvl="2" indent="0">
              <a:buNone/>
            </a:pPr>
            <a:endParaRPr kumimoji="1" lang="en-US" altLang="ja-JP" sz="1200" dirty="0"/>
          </a:p>
          <a:p>
            <a:pPr marL="914400" lvl="2" indent="0">
              <a:buNone/>
            </a:pPr>
            <a:endParaRPr lang="en-US" altLang="ja-JP" sz="1200" dirty="0"/>
          </a:p>
          <a:p>
            <a:pPr marL="914400" lvl="2" indent="0">
              <a:buNone/>
            </a:pPr>
            <a:r>
              <a:rPr kumimoji="1" lang="ja-JP" altLang="en-US" sz="1400" b="1" dirty="0"/>
              <a:t>しきつめる、スライドさせる（スライディングブロックパズル）、コマを進める（将棋）</a:t>
            </a:r>
            <a:r>
              <a:rPr kumimoji="1" lang="en-US" altLang="ja-JP" sz="1400" b="1" dirty="0"/>
              <a:t>……</a:t>
            </a:r>
          </a:p>
          <a:p>
            <a:pPr marL="457200" lvl="1" indent="0">
              <a:buNone/>
            </a:pPr>
            <a:endParaRPr lang="en-US" altLang="ja-JP" sz="1600" dirty="0"/>
          </a:p>
        </p:txBody>
      </p:sp>
      <p:grpSp>
        <p:nvGrpSpPr>
          <p:cNvPr id="10" name="グループ化 9">
            <a:extLst>
              <a:ext uri="{FF2B5EF4-FFF2-40B4-BE49-F238E27FC236}">
                <a16:creationId xmlns:a16="http://schemas.microsoft.com/office/drawing/2014/main" id="{171C65AD-539B-01DD-CC8E-723705940399}"/>
              </a:ext>
            </a:extLst>
          </p:cNvPr>
          <p:cNvGrpSpPr/>
          <p:nvPr/>
        </p:nvGrpSpPr>
        <p:grpSpPr>
          <a:xfrm>
            <a:off x="1099216" y="3672992"/>
            <a:ext cx="3311890" cy="2195410"/>
            <a:chOff x="1379145" y="3397408"/>
            <a:chExt cx="2402981" cy="1592906"/>
          </a:xfrm>
        </p:grpSpPr>
        <p:grpSp>
          <p:nvGrpSpPr>
            <p:cNvPr id="9" name="グループ化 8">
              <a:extLst>
                <a:ext uri="{FF2B5EF4-FFF2-40B4-BE49-F238E27FC236}">
                  <a16:creationId xmlns:a16="http://schemas.microsoft.com/office/drawing/2014/main" id="{262C0703-B571-E661-7584-71A16CF5480F}"/>
                </a:ext>
              </a:extLst>
            </p:cNvPr>
            <p:cNvGrpSpPr/>
            <p:nvPr/>
          </p:nvGrpSpPr>
          <p:grpSpPr>
            <a:xfrm>
              <a:off x="1390815" y="3397408"/>
              <a:ext cx="2391311" cy="1362075"/>
              <a:chOff x="1390815" y="3151187"/>
              <a:chExt cx="2391311" cy="1362075"/>
            </a:xfrm>
          </p:grpSpPr>
          <p:pic>
            <p:nvPicPr>
              <p:cNvPr id="5" name="図 4">
                <a:extLst>
                  <a:ext uri="{FF2B5EF4-FFF2-40B4-BE49-F238E27FC236}">
                    <a16:creationId xmlns:a16="http://schemas.microsoft.com/office/drawing/2014/main" id="{2C0522FD-EF15-48DD-692D-DDAFD6CA4C46}"/>
                  </a:ext>
                </a:extLst>
              </p:cNvPr>
              <p:cNvPicPr>
                <a:picLocks noChangeAspect="1"/>
              </p:cNvPicPr>
              <p:nvPr/>
            </p:nvPicPr>
            <p:blipFill>
              <a:blip r:embed="rId2"/>
              <a:stretch>
                <a:fillRect/>
              </a:stretch>
            </p:blipFill>
            <p:spPr>
              <a:xfrm>
                <a:off x="1390815" y="3151187"/>
                <a:ext cx="1071499" cy="1362075"/>
              </a:xfrm>
              <a:prstGeom prst="rect">
                <a:avLst/>
              </a:prstGeom>
            </p:spPr>
          </p:pic>
          <p:pic>
            <p:nvPicPr>
              <p:cNvPr id="7" name="図 6">
                <a:extLst>
                  <a:ext uri="{FF2B5EF4-FFF2-40B4-BE49-F238E27FC236}">
                    <a16:creationId xmlns:a16="http://schemas.microsoft.com/office/drawing/2014/main" id="{936DF80A-AC7E-5659-D710-1C1E5B20F453}"/>
                  </a:ext>
                </a:extLst>
              </p:cNvPr>
              <p:cNvPicPr>
                <a:picLocks noChangeAspect="1"/>
              </p:cNvPicPr>
              <p:nvPr/>
            </p:nvPicPr>
            <p:blipFill rotWithShape="1">
              <a:blip r:embed="rId3"/>
              <a:srcRect l="17802" r="17527"/>
              <a:stretch/>
            </p:blipFill>
            <p:spPr>
              <a:xfrm>
                <a:off x="2462314" y="3151187"/>
                <a:ext cx="1319812" cy="1362075"/>
              </a:xfrm>
              <a:prstGeom prst="rect">
                <a:avLst/>
              </a:prstGeom>
            </p:spPr>
          </p:pic>
        </p:grpSp>
        <p:sp>
          <p:nvSpPr>
            <p:cNvPr id="8" name="テキスト ボックス 7">
              <a:extLst>
                <a:ext uri="{FF2B5EF4-FFF2-40B4-BE49-F238E27FC236}">
                  <a16:creationId xmlns:a16="http://schemas.microsoft.com/office/drawing/2014/main" id="{82DB8B6F-645D-08E6-8FCE-15B97940D27D}"/>
                </a:ext>
              </a:extLst>
            </p:cNvPr>
            <p:cNvSpPr txBox="1"/>
            <p:nvPr/>
          </p:nvSpPr>
          <p:spPr>
            <a:xfrm>
              <a:off x="1379145" y="4759482"/>
              <a:ext cx="1992705" cy="230832"/>
            </a:xfrm>
            <a:prstGeom prst="rect">
              <a:avLst/>
            </a:prstGeom>
            <a:noFill/>
          </p:spPr>
          <p:txBody>
            <a:bodyPr wrap="square" rtlCol="0">
              <a:spAutoFit/>
            </a:bodyPr>
            <a:lstStyle/>
            <a:p>
              <a:r>
                <a:rPr kumimoji="1" lang="en-US" altLang="ja-JP" sz="900" dirty="0"/>
                <a:t>Sid Sackson『Focus』.1981</a:t>
              </a:r>
            </a:p>
          </p:txBody>
        </p:sp>
      </p:grpSp>
      <p:grpSp>
        <p:nvGrpSpPr>
          <p:cNvPr id="12" name="グループ化 11">
            <a:extLst>
              <a:ext uri="{FF2B5EF4-FFF2-40B4-BE49-F238E27FC236}">
                <a16:creationId xmlns:a16="http://schemas.microsoft.com/office/drawing/2014/main" id="{69FD3E5C-EA60-2BA7-C12D-907657D18455}"/>
              </a:ext>
            </a:extLst>
          </p:cNvPr>
          <p:cNvGrpSpPr/>
          <p:nvPr/>
        </p:nvGrpSpPr>
        <p:grpSpPr>
          <a:xfrm>
            <a:off x="5219992" y="3672992"/>
            <a:ext cx="3407620" cy="2195410"/>
            <a:chOff x="5047040" y="3288427"/>
            <a:chExt cx="2490797" cy="1604733"/>
          </a:xfrm>
        </p:grpSpPr>
        <p:pic>
          <p:nvPicPr>
            <p:cNvPr id="3074" name="Picture 2" descr="TETRIS 99 (2019 video game)">
              <a:extLst>
                <a:ext uri="{FF2B5EF4-FFF2-40B4-BE49-F238E27FC236}">
                  <a16:creationId xmlns:a16="http://schemas.microsoft.com/office/drawing/2014/main" id="{32D87969-BFFB-D800-DA07-F7BED204B9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971" t="1008" r="18256" b="3022"/>
            <a:stretch/>
          </p:blipFill>
          <p:spPr bwMode="auto">
            <a:xfrm>
              <a:off x="5047040" y="3288427"/>
              <a:ext cx="1594090" cy="1362075"/>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619D9A2A-EC49-5F86-7281-E8D9A4087C80}"/>
                </a:ext>
              </a:extLst>
            </p:cNvPr>
            <p:cNvSpPr txBox="1"/>
            <p:nvPr/>
          </p:nvSpPr>
          <p:spPr>
            <a:xfrm>
              <a:off x="5047040" y="4662328"/>
              <a:ext cx="2490797" cy="230832"/>
            </a:xfrm>
            <a:prstGeom prst="rect">
              <a:avLst/>
            </a:prstGeom>
            <a:noFill/>
          </p:spPr>
          <p:txBody>
            <a:bodyPr wrap="square" rtlCol="0">
              <a:spAutoFit/>
            </a:bodyPr>
            <a:lstStyle/>
            <a:p>
              <a:r>
                <a:rPr kumimoji="1" lang="ja-JP" altLang="en-US" sz="900" dirty="0"/>
                <a:t>任天堂株式会社</a:t>
              </a:r>
              <a:r>
                <a:rPr kumimoji="1" lang="en-US" altLang="ja-JP" sz="900" dirty="0"/>
                <a:t>『TETRISI99』.2019</a:t>
              </a:r>
            </a:p>
          </p:txBody>
        </p:sp>
      </p:grpSp>
      <p:grpSp>
        <p:nvGrpSpPr>
          <p:cNvPr id="14" name="グループ化 13">
            <a:extLst>
              <a:ext uri="{FF2B5EF4-FFF2-40B4-BE49-F238E27FC236}">
                <a16:creationId xmlns:a16="http://schemas.microsoft.com/office/drawing/2014/main" id="{8C03CE13-BAFE-A7CC-B737-9FA11114270D}"/>
              </a:ext>
            </a:extLst>
          </p:cNvPr>
          <p:cNvGrpSpPr/>
          <p:nvPr/>
        </p:nvGrpSpPr>
        <p:grpSpPr>
          <a:xfrm>
            <a:off x="8177363" y="3607965"/>
            <a:ext cx="3017896" cy="2260437"/>
            <a:chOff x="8784380" y="3607965"/>
            <a:chExt cx="3017896" cy="2260437"/>
          </a:xfrm>
        </p:grpSpPr>
        <p:pic>
          <p:nvPicPr>
            <p:cNvPr id="3076" name="Picture 4" descr="画像集/LINE：ディズニー ツムツム[Android] - 4Gamer">
              <a:extLst>
                <a:ext uri="{FF2B5EF4-FFF2-40B4-BE49-F238E27FC236}">
                  <a16:creationId xmlns:a16="http://schemas.microsoft.com/office/drawing/2014/main" id="{CB576B92-E92E-EB70-53D3-B085D05177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6440" y="3607965"/>
              <a:ext cx="1056833" cy="187727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02448054-A44C-F20B-6841-52CC9CA1F88A}"/>
                </a:ext>
              </a:extLst>
            </p:cNvPr>
            <p:cNvSpPr txBox="1"/>
            <p:nvPr/>
          </p:nvSpPr>
          <p:spPr>
            <a:xfrm>
              <a:off x="8784380" y="5499070"/>
              <a:ext cx="3017896" cy="369332"/>
            </a:xfrm>
            <a:prstGeom prst="rect">
              <a:avLst/>
            </a:prstGeom>
            <a:noFill/>
          </p:spPr>
          <p:txBody>
            <a:bodyPr wrap="square" rtlCol="0">
              <a:spAutoFit/>
            </a:bodyPr>
            <a:lstStyle/>
            <a:p>
              <a:r>
                <a:rPr kumimoji="1" lang="en-US" altLang="ja-JP" sz="900" dirty="0"/>
                <a:t>NHN </a:t>
              </a:r>
              <a:r>
                <a:rPr kumimoji="1" lang="en-US" altLang="ja-JP" sz="900" dirty="0" err="1"/>
                <a:t>PlayArt</a:t>
              </a:r>
              <a:r>
                <a:rPr kumimoji="1" lang="ja-JP" altLang="en-US" sz="900" dirty="0"/>
                <a:t>株式会社</a:t>
              </a:r>
              <a:r>
                <a:rPr kumimoji="1" lang="en-US" altLang="ja-JP" sz="900" dirty="0"/>
                <a:t>『</a:t>
              </a:r>
              <a:r>
                <a:rPr lang="en-US" altLang="ja-JP" sz="900" dirty="0"/>
                <a:t> LINE:</a:t>
              </a:r>
              <a:r>
                <a:rPr lang="ja-JP" altLang="en-US" sz="900" dirty="0"/>
                <a:t>ディズニー ツムツム</a:t>
              </a:r>
              <a:r>
                <a:rPr kumimoji="1" lang="en-US" altLang="ja-JP" sz="900" dirty="0"/>
                <a:t>』LINE</a:t>
              </a:r>
              <a:r>
                <a:rPr kumimoji="1" lang="ja-JP" altLang="en-US" sz="900" dirty="0"/>
                <a:t>株式会社</a:t>
              </a:r>
              <a:r>
                <a:rPr kumimoji="1" lang="en-US" altLang="ja-JP" sz="900" dirty="0"/>
                <a:t>.2014</a:t>
              </a:r>
            </a:p>
          </p:txBody>
        </p:sp>
      </p:grpSp>
    </p:spTree>
    <p:extLst>
      <p:ext uri="{BB962C8B-B14F-4D97-AF65-F5344CB8AC3E}">
        <p14:creationId xmlns:p14="http://schemas.microsoft.com/office/powerpoint/2010/main" val="2061681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792EF1-1AA8-EC3F-2E1B-7702D332AED7}"/>
              </a:ext>
            </a:extLst>
          </p:cNvPr>
          <p:cNvSpPr>
            <a:spLocks noGrp="1"/>
          </p:cNvSpPr>
          <p:nvPr>
            <p:ph type="title"/>
          </p:nvPr>
        </p:nvSpPr>
        <p:spPr/>
        <p:txBody>
          <a:bodyPr>
            <a:normAutofit/>
          </a:bodyPr>
          <a:lstStyle/>
          <a:p>
            <a:r>
              <a:rPr kumimoji="1" lang="en-US" altLang="ja-JP" sz="2800" dirty="0">
                <a:solidFill>
                  <a:schemeClr val="bg2">
                    <a:lumMod val="25000"/>
                  </a:schemeClr>
                </a:solidFill>
                <a:latin typeface="HGSｺﾞｼｯｸE" panose="020B0900000000000000" pitchFamily="50" charset="-128"/>
                <a:ea typeface="HGSｺﾞｼｯｸE" panose="020B0900000000000000" pitchFamily="50" charset="-128"/>
              </a:rPr>
              <a:t>-</a:t>
            </a:r>
            <a:r>
              <a:rPr kumimoji="1"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 </a:t>
            </a:r>
            <a:r>
              <a:rPr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なぜリズムゲームなのか</a:t>
            </a:r>
            <a:r>
              <a:rPr kumimoji="1"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 </a:t>
            </a:r>
            <a:r>
              <a:rPr kumimoji="1" lang="en-US" altLang="ja-JP" sz="2800" dirty="0">
                <a:solidFill>
                  <a:schemeClr val="bg2">
                    <a:lumMod val="25000"/>
                  </a:schemeClr>
                </a:solidFill>
                <a:latin typeface="HGSｺﾞｼｯｸE" panose="020B0900000000000000" pitchFamily="50" charset="-128"/>
                <a:ea typeface="HGSｺﾞｼｯｸE" panose="020B0900000000000000" pitchFamily="50" charset="-128"/>
              </a:rPr>
              <a:t>-</a:t>
            </a:r>
            <a:br>
              <a:rPr kumimoji="1" lang="en-US" altLang="ja-JP" sz="4000" dirty="0">
                <a:solidFill>
                  <a:schemeClr val="bg2">
                    <a:lumMod val="25000"/>
                  </a:schemeClr>
                </a:solidFill>
              </a:rPr>
            </a:br>
            <a:r>
              <a:rPr kumimoji="1" lang="en-US" altLang="ja-JP" sz="2000" dirty="0">
                <a:solidFill>
                  <a:schemeClr val="bg2">
                    <a:lumMod val="50000"/>
                  </a:schemeClr>
                </a:solidFill>
                <a:latin typeface="Bahnschrift SemiLight" panose="020B0502040204020203" pitchFamily="34" charset="0"/>
                <a:cs typeface="Adobe Devanagari" panose="02040503050201020203" pitchFamily="18" charset="0"/>
              </a:rPr>
              <a:t>Reasons for choosing rhythm games</a:t>
            </a:r>
            <a:endParaRPr kumimoji="1" lang="ja-JP" altLang="en-US" sz="4000" dirty="0">
              <a:solidFill>
                <a:schemeClr val="bg2">
                  <a:lumMod val="50000"/>
                </a:schemeClr>
              </a:solidFill>
              <a:latin typeface="Bahnschrift SemiLight" panose="020B0502040204020203" pitchFamily="34" charset="0"/>
              <a:cs typeface="Adobe Devanagari" panose="02040503050201020203" pitchFamily="18" charset="0"/>
            </a:endParaRPr>
          </a:p>
        </p:txBody>
      </p:sp>
      <p:graphicFrame>
        <p:nvGraphicFramePr>
          <p:cNvPr id="5" name="コンテンツ プレースホルダー 4">
            <a:extLst>
              <a:ext uri="{FF2B5EF4-FFF2-40B4-BE49-F238E27FC236}">
                <a16:creationId xmlns:a16="http://schemas.microsoft.com/office/drawing/2014/main" id="{062210E7-9FB3-B5C0-161E-4733100CA055}"/>
              </a:ext>
            </a:extLst>
          </p:cNvPr>
          <p:cNvGraphicFramePr>
            <a:graphicFrameLocks noGrp="1"/>
          </p:cNvGraphicFramePr>
          <p:nvPr>
            <p:ph idx="1"/>
            <p:extLst>
              <p:ext uri="{D42A27DB-BD31-4B8C-83A1-F6EECF244321}">
                <p14:modId xmlns:p14="http://schemas.microsoft.com/office/powerpoint/2010/main" val="817042425"/>
              </p:ext>
            </p:extLst>
          </p:nvPr>
        </p:nvGraphicFramePr>
        <p:xfrm>
          <a:off x="1422400" y="1690688"/>
          <a:ext cx="9347200" cy="3705225"/>
        </p:xfrm>
        <a:graphic>
          <a:graphicData uri="http://schemas.openxmlformats.org/drawingml/2006/table">
            <a:tbl>
              <a:tblPr/>
              <a:tblGrid>
                <a:gridCol w="2336800">
                  <a:extLst>
                    <a:ext uri="{9D8B030D-6E8A-4147-A177-3AD203B41FA5}">
                      <a16:colId xmlns:a16="http://schemas.microsoft.com/office/drawing/2014/main" val="3999833609"/>
                    </a:ext>
                  </a:extLst>
                </a:gridCol>
                <a:gridCol w="2336800">
                  <a:extLst>
                    <a:ext uri="{9D8B030D-6E8A-4147-A177-3AD203B41FA5}">
                      <a16:colId xmlns:a16="http://schemas.microsoft.com/office/drawing/2014/main" val="4037934745"/>
                    </a:ext>
                  </a:extLst>
                </a:gridCol>
                <a:gridCol w="2336800">
                  <a:extLst>
                    <a:ext uri="{9D8B030D-6E8A-4147-A177-3AD203B41FA5}">
                      <a16:colId xmlns:a16="http://schemas.microsoft.com/office/drawing/2014/main" val="284520864"/>
                    </a:ext>
                  </a:extLst>
                </a:gridCol>
                <a:gridCol w="2336800">
                  <a:extLst>
                    <a:ext uri="{9D8B030D-6E8A-4147-A177-3AD203B41FA5}">
                      <a16:colId xmlns:a16="http://schemas.microsoft.com/office/drawing/2014/main" val="445097825"/>
                    </a:ext>
                  </a:extLst>
                </a:gridCol>
              </a:tblGrid>
              <a:tr h="447675">
                <a:tc>
                  <a:txBody>
                    <a:bodyPr/>
                    <a:lstStyle/>
                    <a:p>
                      <a:pPr algn="ctr" fontAlgn="ctr"/>
                      <a:r>
                        <a:rPr lang="en-US" sz="1600" b="0" i="0" u="none" strike="noStrike">
                          <a:solidFill>
                            <a:srgbClr val="404040"/>
                          </a:solidFill>
                          <a:effectLst/>
                          <a:latin typeface="HGｺﾞｼｯｸE" panose="020B0909000000000000" pitchFamily="49" charset="-128"/>
                          <a:ea typeface="HGｺﾞｼｯｸE" panose="020B0909000000000000" pitchFamily="49" charset="-128"/>
                        </a:rPr>
                        <a:t>RPG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D9E1F2"/>
                    </a:solidFill>
                  </a:tcPr>
                </a:tc>
                <a:tc>
                  <a:txBody>
                    <a:bodyPr/>
                    <a:lstStyle/>
                    <a:p>
                      <a:pPr algn="ctr" fontAlgn="ctr"/>
                      <a:r>
                        <a:rPr lang="ja-JP" altLang="en-US" sz="1600" b="0" i="0" u="none" strike="noStrike">
                          <a:solidFill>
                            <a:srgbClr val="404040"/>
                          </a:solidFill>
                          <a:effectLst/>
                          <a:latin typeface="HGｺﾞｼｯｸE" panose="020B0909000000000000" pitchFamily="49" charset="-128"/>
                          <a:ea typeface="HGｺﾞｼｯｸE" panose="020B0909000000000000" pitchFamily="49" charset="-128"/>
                        </a:rPr>
                        <a:t>シミュレーション</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ja-JP" altLang="en-US" sz="1600" b="0" i="0" u="none" strike="noStrike">
                          <a:solidFill>
                            <a:srgbClr val="404040"/>
                          </a:solidFill>
                          <a:effectLst/>
                          <a:latin typeface="HGｺﾞｼｯｸE" panose="020B0909000000000000" pitchFamily="49" charset="-128"/>
                          <a:ea typeface="HGｺﾞｼｯｸE" panose="020B0909000000000000" pitchFamily="49" charset="-128"/>
                        </a:rPr>
                        <a:t>アクション</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ja-JP" altLang="en-US" sz="1600" b="0" i="0" u="none" strike="noStrike">
                          <a:solidFill>
                            <a:srgbClr val="404040"/>
                          </a:solidFill>
                          <a:effectLst/>
                          <a:latin typeface="HGｺﾞｼｯｸE" panose="020B0909000000000000" pitchFamily="49" charset="-128"/>
                          <a:ea typeface="HGｺﾞｼｯｸE" panose="020B0909000000000000" pitchFamily="49" charset="-128"/>
                        </a:rPr>
                        <a:t>シューティング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818009244"/>
                  </a:ext>
                </a:extLst>
              </a:tr>
              <a:tr h="2371725">
                <a:tc>
                  <a:txBody>
                    <a:bodyPr/>
                    <a:lstStyle/>
                    <a:p>
                      <a:pPr algn="l" fontAlgn="t"/>
                      <a:r>
                        <a:rPr lang="ja-JP" altLang="en-US" sz="1200" b="0" i="0" u="none" strike="noStrike" dirty="0">
                          <a:solidFill>
                            <a:schemeClr val="accent2">
                              <a:lumMod val="75000"/>
                            </a:schemeClr>
                          </a:solidFill>
                          <a:effectLst/>
                          <a:latin typeface="游ゴシック" panose="020B0400000000000000" pitchFamily="50" charset="-128"/>
                          <a:ea typeface="游ゴシック" panose="020B0400000000000000" pitchFamily="50" charset="-128"/>
                        </a:rPr>
                        <a:t>シナリオのジャンルな為、ギミックはパズルのみになる</a:t>
                      </a:r>
                      <a:br>
                        <a:rPr lang="ja-JP" altLang="en-US" sz="1200" b="0" i="0" u="none" strike="noStrike" dirty="0">
                          <a:solidFill>
                            <a:srgbClr val="305496"/>
                          </a:solidFill>
                          <a:effectLst/>
                          <a:latin typeface="游ゴシック" panose="020B0400000000000000" pitchFamily="50" charset="-128"/>
                          <a:ea typeface="游ゴシック" panose="020B0400000000000000" pitchFamily="50" charset="-128"/>
                        </a:rPr>
                      </a:br>
                      <a:endParaRPr lang="ja-JP" altLang="en-US" sz="1200" b="0" i="0" u="none" strike="noStrike" dirty="0">
                        <a:solidFill>
                          <a:srgbClr val="305496"/>
                        </a:solidFill>
                        <a:effectLst/>
                        <a:latin typeface="游ゴシック" panose="020B0400000000000000" pitchFamily="50" charset="-128"/>
                        <a:ea typeface="游ゴシック" panose="020B0400000000000000" pitchFamily="50" charset="-128"/>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l" fontAlgn="t"/>
                      <a:r>
                        <a:rPr lang="ja-JP" altLang="en-US" sz="1200" b="0" i="0" u="none" strike="noStrike" dirty="0">
                          <a:solidFill>
                            <a:schemeClr val="accent2">
                              <a:lumMod val="75000"/>
                            </a:schemeClr>
                          </a:solidFill>
                          <a:effectLst/>
                          <a:latin typeface="游ゴシック" panose="020B0400000000000000" pitchFamily="50" charset="-128"/>
                          <a:ea typeface="游ゴシック" panose="020B0400000000000000" pitchFamily="50" charset="-128"/>
                        </a:rPr>
                        <a:t>シミュレーションが眺めるだけな為、実質パズルのみ操作することになる</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l" fontAlgn="t"/>
                      <a:r>
                        <a:rPr lang="ja-JP" altLang="en-US" sz="1200" b="0" i="0" u="none" strike="noStrike" dirty="0">
                          <a:solidFill>
                            <a:srgbClr val="3A3838"/>
                          </a:solidFill>
                          <a:effectLst/>
                          <a:latin typeface="游ゴシック" panose="020B0400000000000000" pitchFamily="50" charset="-128"/>
                          <a:ea typeface="游ゴシック" panose="020B0400000000000000" pitchFamily="50" charset="-128"/>
                        </a:rPr>
                        <a:t>アドベンチャーゲーム内のミニゲームとして挿入される事例が多い</a:t>
                      </a:r>
                      <a:endParaRPr lang="en-US" altLang="ja-JP" sz="1200" b="0" i="0" u="none" strike="noStrike" dirty="0">
                        <a:solidFill>
                          <a:srgbClr val="3A3838"/>
                        </a:solidFill>
                        <a:effectLst/>
                        <a:latin typeface="游ゴシック" panose="020B0400000000000000" pitchFamily="50" charset="-128"/>
                        <a:ea typeface="游ゴシック" panose="020B0400000000000000" pitchFamily="50" charset="-128"/>
                      </a:endParaRPr>
                    </a:p>
                    <a:p>
                      <a:pPr algn="l" fontAlgn="t"/>
                      <a:br>
                        <a:rPr lang="ja-JP" altLang="en-US" sz="1200" b="0" i="0" u="none" strike="noStrike" dirty="0">
                          <a:solidFill>
                            <a:srgbClr val="305496"/>
                          </a:solidFill>
                          <a:effectLst/>
                          <a:latin typeface="游ゴシック" panose="020B0400000000000000" pitchFamily="50" charset="-128"/>
                          <a:ea typeface="游ゴシック" panose="020B0400000000000000" pitchFamily="50" charset="-128"/>
                        </a:rPr>
                      </a:br>
                      <a:r>
                        <a:rPr lang="ja-JP" altLang="en-US" sz="1200" b="0" i="0" u="none" strike="noStrike" dirty="0">
                          <a:solidFill>
                            <a:schemeClr val="accent2">
                              <a:lumMod val="75000"/>
                            </a:schemeClr>
                          </a:solidFill>
                          <a:effectLst/>
                          <a:latin typeface="游ゴシック" panose="020B0400000000000000" pitchFamily="50" charset="-128"/>
                          <a:ea typeface="游ゴシック" panose="020B0400000000000000" pitchFamily="50" charset="-128"/>
                        </a:rPr>
                        <a:t>戦略よりも反射神経が求められる格闘ゲームとの組み合わせは難しい</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l" fontAlgn="t"/>
                      <a:r>
                        <a:rPr lang="ja-JP" altLang="en-US" sz="1200" b="0" i="0" u="none" strike="noStrike" dirty="0">
                          <a:solidFill>
                            <a:schemeClr val="accent5">
                              <a:lumMod val="75000"/>
                            </a:schemeClr>
                          </a:solidFill>
                          <a:effectLst/>
                          <a:latin typeface="游ゴシック" panose="020B0400000000000000" pitchFamily="50" charset="-128"/>
                          <a:ea typeface="游ゴシック" panose="020B0400000000000000" pitchFamily="50" charset="-128"/>
                        </a:rPr>
                        <a:t>パズルゲームの中でもバブルパズルと相性が良い</a:t>
                      </a:r>
                      <a:endParaRPr lang="en-US" altLang="ja-JP" sz="1200" b="0" i="0" u="none" strike="noStrike" dirty="0">
                        <a:solidFill>
                          <a:schemeClr val="accent5">
                            <a:lumMod val="75000"/>
                          </a:schemeClr>
                        </a:solidFill>
                        <a:effectLst/>
                        <a:latin typeface="游ゴシック" panose="020B0400000000000000" pitchFamily="50" charset="-128"/>
                        <a:ea typeface="游ゴシック" panose="020B0400000000000000" pitchFamily="50" charset="-128"/>
                      </a:endParaRPr>
                    </a:p>
                    <a:p>
                      <a:pPr algn="l" fontAlgn="t"/>
                      <a:br>
                        <a:rPr lang="ja-JP" altLang="en-US" sz="1200" b="0" i="0" u="none" strike="noStrike" dirty="0">
                          <a:solidFill>
                            <a:srgbClr val="305496"/>
                          </a:solidFill>
                          <a:effectLst/>
                          <a:latin typeface="游ゴシック" panose="020B0400000000000000" pitchFamily="50" charset="-128"/>
                          <a:ea typeface="游ゴシック" panose="020B0400000000000000" pitchFamily="50" charset="-128"/>
                        </a:rPr>
                      </a:br>
                      <a:r>
                        <a:rPr lang="ja-JP" altLang="en-US" sz="1200" b="0" i="0" u="none" strike="noStrike" dirty="0">
                          <a:solidFill>
                            <a:schemeClr val="accent2">
                              <a:lumMod val="75000"/>
                            </a:schemeClr>
                          </a:solidFill>
                          <a:effectLst/>
                          <a:latin typeface="游ゴシック" panose="020B0400000000000000" pitchFamily="50" charset="-128"/>
                          <a:ea typeface="游ゴシック" panose="020B0400000000000000" pitchFamily="50" charset="-128"/>
                        </a:rPr>
                        <a:t>シューティングのスピード感からくるハラハラをパズルゲームのゆったりとした戦略性が阻害する</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extLst>
                  <a:ext uri="{0D108BD9-81ED-4DB2-BD59-A6C34878D82A}">
                    <a16:rowId xmlns:a16="http://schemas.microsoft.com/office/drawing/2014/main" val="2833041966"/>
                  </a:ext>
                </a:extLst>
              </a:tr>
              <a:tr h="885825">
                <a:tc>
                  <a:txBody>
                    <a:bodyPr/>
                    <a:lstStyle/>
                    <a:p>
                      <a:pPr algn="l" fontAlgn="t"/>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p>
                      <a:pPr algn="l" fontAlgn="t"/>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パズドラ</a:t>
                      </a:r>
                      <a:r>
                        <a:rPr lang="en-US" altLang="ja-JP" sz="1100" b="0" i="0" u="none" strike="noStrike" baseline="30000" dirty="0">
                          <a:solidFill>
                            <a:srgbClr val="000000"/>
                          </a:solidFill>
                          <a:effectLst/>
                          <a:latin typeface="游ゴシック" panose="020B0400000000000000" pitchFamily="50" charset="-128"/>
                          <a:ea typeface="游ゴシック" panose="020B0400000000000000" pitchFamily="50" charset="-128"/>
                        </a:rPr>
                        <a:t>[1]</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p>
                      <a:pPr algn="l" fontAlgn="t"/>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RAMPART</a:t>
                      </a:r>
                      <a:r>
                        <a:rPr lang="en-US" altLang="ja-JP" sz="1100" b="0" i="0" u="none" strike="noStrike" baseline="30000" dirty="0">
                          <a:solidFill>
                            <a:srgbClr val="000000"/>
                          </a:solidFill>
                          <a:effectLst/>
                          <a:latin typeface="游ゴシック" panose="020B0400000000000000" pitchFamily="50" charset="-128"/>
                          <a:ea typeface="游ゴシック" panose="020B0400000000000000" pitchFamily="50" charset="-128"/>
                        </a:rPr>
                        <a:t>[2]</a:t>
                      </a:r>
                      <a:b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b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Infinite Turtles</a:t>
                      </a:r>
                      <a:r>
                        <a:rPr lang="en-US" sz="1100" b="0" i="0" u="none" strike="noStrike" baseline="30000" dirty="0">
                          <a:solidFill>
                            <a:srgbClr val="000000"/>
                          </a:solidFill>
                          <a:effectLst/>
                          <a:latin typeface="游ゴシック" panose="020B0400000000000000" pitchFamily="50" charset="-128"/>
                          <a:ea typeface="游ゴシック" panose="020B0400000000000000" pitchFamily="50" charset="-128"/>
                        </a:rPr>
                        <a:t>[3]</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p>
                      <a:pPr algn="l" fontAlgn="t"/>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エルギーザの封印</a:t>
                      </a:r>
                      <a:r>
                        <a:rPr lang="en-US" altLang="ja-JP" sz="1100" b="0" i="0" u="none" strike="noStrike" baseline="30000" dirty="0">
                          <a:solidFill>
                            <a:srgbClr val="000000"/>
                          </a:solidFill>
                          <a:effectLst/>
                          <a:latin typeface="游ゴシック" panose="020B0400000000000000" pitchFamily="50" charset="-128"/>
                          <a:ea typeface="游ゴシック" panose="020B0400000000000000" pitchFamily="50" charset="-128"/>
                        </a:rPr>
                        <a:t>[4]</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p>
                      <a:pPr algn="l" fontAlgn="t"/>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トランスクリプティッド</a:t>
                      </a:r>
                      <a:r>
                        <a:rPr lang="en-US" altLang="ja-JP" sz="1100" b="0" i="0" u="none" strike="noStrike" baseline="30000" dirty="0">
                          <a:solidFill>
                            <a:srgbClr val="000000"/>
                          </a:solidFill>
                          <a:effectLst/>
                          <a:latin typeface="游ゴシック" panose="020B0400000000000000" pitchFamily="50" charset="-128"/>
                          <a:ea typeface="游ゴシック" panose="020B0400000000000000" pitchFamily="50" charset="-128"/>
                        </a:rPr>
                        <a:t>[5]</a:t>
                      </a:r>
                      <a:b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b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クォース</a:t>
                      </a:r>
                      <a:r>
                        <a:rPr lang="en-US" altLang="ja-JP" sz="1100" b="0" i="0" u="none" strike="noStrike" baseline="30000" dirty="0">
                          <a:solidFill>
                            <a:srgbClr val="000000"/>
                          </a:solidFill>
                          <a:effectLst/>
                          <a:latin typeface="游ゴシック" panose="020B0400000000000000" pitchFamily="50" charset="-128"/>
                          <a:ea typeface="游ゴシック" panose="020B0400000000000000" pitchFamily="50" charset="-128"/>
                        </a:rPr>
                        <a:t>[6]</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6287908"/>
                  </a:ext>
                </a:extLst>
              </a:tr>
            </a:tbl>
          </a:graphicData>
        </a:graphic>
      </p:graphicFrame>
      <p:sp>
        <p:nvSpPr>
          <p:cNvPr id="6" name="テキスト ボックス 5">
            <a:extLst>
              <a:ext uri="{FF2B5EF4-FFF2-40B4-BE49-F238E27FC236}">
                <a16:creationId xmlns:a16="http://schemas.microsoft.com/office/drawing/2014/main" id="{025496ED-1897-8F5B-49B2-C2C4B27E0691}"/>
              </a:ext>
            </a:extLst>
          </p:cNvPr>
          <p:cNvSpPr txBox="1"/>
          <p:nvPr/>
        </p:nvSpPr>
        <p:spPr>
          <a:xfrm>
            <a:off x="1422400" y="5598092"/>
            <a:ext cx="6537036" cy="1123384"/>
          </a:xfrm>
          <a:prstGeom prst="rect">
            <a:avLst/>
          </a:prstGeom>
          <a:noFill/>
        </p:spPr>
        <p:txBody>
          <a:bodyPr wrap="square" rtlCol="0">
            <a:spAutoFit/>
          </a:bodyPr>
          <a:lstStyle/>
          <a:p>
            <a:r>
              <a:rPr lang="en-US" altLang="ja-JP" sz="1000" dirty="0"/>
              <a:t>[1]:</a:t>
            </a:r>
            <a:r>
              <a:rPr lang="en-US" altLang="ja-JP" sz="1000" i="0" dirty="0" err="1">
                <a:solidFill>
                  <a:srgbClr val="000000"/>
                </a:solidFill>
                <a:effectLst/>
              </a:rPr>
              <a:t>GungHo</a:t>
            </a:r>
            <a:r>
              <a:rPr lang="en-US" altLang="ja-JP" sz="1000" i="0" dirty="0">
                <a:solidFill>
                  <a:srgbClr val="000000"/>
                </a:solidFill>
                <a:effectLst/>
              </a:rPr>
              <a:t> Online Entertainment『</a:t>
            </a:r>
            <a:r>
              <a:rPr kumimoji="1" lang="ja-JP" altLang="en-US" sz="1000" dirty="0"/>
              <a:t>パズル＆ドラゴンズ</a:t>
            </a:r>
            <a:r>
              <a:rPr kumimoji="1" lang="en-US" altLang="ja-JP" sz="1000" dirty="0"/>
              <a:t>』.2012</a:t>
            </a:r>
            <a:endParaRPr lang="en-US" altLang="ja-JP" sz="1000" dirty="0"/>
          </a:p>
          <a:p>
            <a:r>
              <a:rPr lang="en-US" altLang="ja-JP" sz="1000" dirty="0"/>
              <a:t>[2]:</a:t>
            </a:r>
            <a:r>
              <a:rPr lang="en-US" altLang="ja-JP" sz="1000" i="0" dirty="0" err="1">
                <a:solidFill>
                  <a:srgbClr val="202122"/>
                </a:solidFill>
                <a:effectLst/>
              </a:rPr>
              <a:t>Tengen</a:t>
            </a:r>
            <a:r>
              <a:rPr lang="en-US" altLang="ja-JP" sz="1000" i="0" dirty="0">
                <a:solidFill>
                  <a:srgbClr val="202122"/>
                </a:solidFill>
                <a:effectLst/>
              </a:rPr>
              <a:t> Inc.</a:t>
            </a:r>
            <a:r>
              <a:rPr lang="en-US" altLang="ja-JP" sz="1000" i="0" dirty="0">
                <a:solidFill>
                  <a:srgbClr val="000000"/>
                </a:solidFill>
                <a:effectLst/>
              </a:rPr>
              <a:t> Atari Inc.『RAMPART』.1990</a:t>
            </a:r>
            <a:endParaRPr lang="en-US" altLang="ja-JP" sz="1000" dirty="0"/>
          </a:p>
          <a:p>
            <a:r>
              <a:rPr lang="en-US" altLang="ja-JP" sz="1000" dirty="0"/>
              <a:t>[3]:Charlie </a:t>
            </a:r>
            <a:r>
              <a:rPr lang="en-US" altLang="ja-JP" sz="1000" dirty="0" err="1"/>
              <a:t>Brej『Infinite</a:t>
            </a:r>
            <a:r>
              <a:rPr lang="en-US" altLang="ja-JP" sz="1000" dirty="0"/>
              <a:t> Turtles』.2022</a:t>
            </a:r>
          </a:p>
          <a:p>
            <a:r>
              <a:rPr lang="en-US" altLang="ja-JP" sz="1000" dirty="0"/>
              <a:t>[4]:</a:t>
            </a:r>
            <a:r>
              <a:rPr lang="ja-JP" altLang="en-US" sz="1000" i="0" dirty="0">
                <a:solidFill>
                  <a:srgbClr val="000000"/>
                </a:solidFill>
                <a:effectLst/>
              </a:rPr>
              <a:t>株式会社コナミデジタルエンタテインメント</a:t>
            </a:r>
            <a:r>
              <a:rPr lang="en-US" altLang="ja-JP" sz="1000" dirty="0">
                <a:solidFill>
                  <a:srgbClr val="000000"/>
                </a:solidFill>
              </a:rPr>
              <a:t>『</a:t>
            </a:r>
            <a:r>
              <a:rPr lang="ja-JP" altLang="en-US" sz="1000" dirty="0">
                <a:solidFill>
                  <a:srgbClr val="000000"/>
                </a:solidFill>
              </a:rPr>
              <a:t>エルギーザの封印</a:t>
            </a:r>
            <a:r>
              <a:rPr lang="en-US" altLang="ja-JP" sz="1000" dirty="0">
                <a:solidFill>
                  <a:srgbClr val="000000"/>
                </a:solidFill>
              </a:rPr>
              <a:t>』.1988</a:t>
            </a:r>
            <a:endParaRPr lang="en-US" altLang="ja-JP" sz="1000" dirty="0"/>
          </a:p>
          <a:p>
            <a:r>
              <a:rPr lang="en-US" altLang="ja-JP" sz="1000" dirty="0"/>
              <a:t>[5]:Plug In Digital『</a:t>
            </a:r>
            <a:r>
              <a:rPr lang="ja-JP" altLang="en-US" sz="1000" dirty="0"/>
              <a:t>トランスクリプティッド</a:t>
            </a:r>
            <a:r>
              <a:rPr lang="en-US" altLang="ja-JP" sz="1000" dirty="0"/>
              <a:t>』.2017</a:t>
            </a:r>
          </a:p>
          <a:p>
            <a:r>
              <a:rPr lang="en-US" altLang="ja-JP" sz="1000" dirty="0"/>
              <a:t>[6]:</a:t>
            </a:r>
            <a:r>
              <a:rPr lang="ja-JP" altLang="en-US" sz="1000" dirty="0"/>
              <a:t>株式会社コナミアミューズメント</a:t>
            </a:r>
            <a:r>
              <a:rPr lang="en-US" altLang="ja-JP" sz="1000" dirty="0"/>
              <a:t>『</a:t>
            </a:r>
            <a:r>
              <a:rPr lang="ja-JP" altLang="en-US" sz="1000" dirty="0"/>
              <a:t>クォース</a:t>
            </a:r>
            <a:r>
              <a:rPr lang="en-US" altLang="ja-JP" sz="1000" dirty="0"/>
              <a:t>』.1989</a:t>
            </a:r>
          </a:p>
          <a:p>
            <a:endParaRPr kumimoji="1" lang="ja-JP" altLang="en-US" sz="700" dirty="0"/>
          </a:p>
        </p:txBody>
      </p:sp>
    </p:spTree>
    <p:extLst>
      <p:ext uri="{BB962C8B-B14F-4D97-AF65-F5344CB8AC3E}">
        <p14:creationId xmlns:p14="http://schemas.microsoft.com/office/powerpoint/2010/main" val="3957459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792EF1-1AA8-EC3F-2E1B-7702D332AED7}"/>
              </a:ext>
            </a:extLst>
          </p:cNvPr>
          <p:cNvSpPr>
            <a:spLocks noGrp="1"/>
          </p:cNvSpPr>
          <p:nvPr>
            <p:ph type="title"/>
          </p:nvPr>
        </p:nvSpPr>
        <p:spPr/>
        <p:txBody>
          <a:bodyPr>
            <a:normAutofit/>
          </a:bodyPr>
          <a:lstStyle/>
          <a:p>
            <a:r>
              <a:rPr kumimoji="1" lang="en-US" altLang="ja-JP" sz="2800" dirty="0">
                <a:solidFill>
                  <a:schemeClr val="bg2">
                    <a:lumMod val="25000"/>
                  </a:schemeClr>
                </a:solidFill>
                <a:latin typeface="HGSｺﾞｼｯｸE" panose="020B0900000000000000" pitchFamily="50" charset="-128"/>
                <a:ea typeface="HGSｺﾞｼｯｸE" panose="020B0900000000000000" pitchFamily="50" charset="-128"/>
              </a:rPr>
              <a:t>-</a:t>
            </a:r>
            <a:r>
              <a:rPr kumimoji="1"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 </a:t>
            </a:r>
            <a:r>
              <a:rPr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なぜリズムゲームなのか</a:t>
            </a:r>
            <a:r>
              <a:rPr kumimoji="1"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 </a:t>
            </a:r>
            <a:r>
              <a:rPr kumimoji="1" lang="en-US" altLang="ja-JP" sz="2800" dirty="0">
                <a:solidFill>
                  <a:schemeClr val="bg2">
                    <a:lumMod val="25000"/>
                  </a:schemeClr>
                </a:solidFill>
                <a:latin typeface="HGSｺﾞｼｯｸE" panose="020B0900000000000000" pitchFamily="50" charset="-128"/>
                <a:ea typeface="HGSｺﾞｼｯｸE" panose="020B0900000000000000" pitchFamily="50" charset="-128"/>
              </a:rPr>
              <a:t>-</a:t>
            </a:r>
            <a:br>
              <a:rPr kumimoji="1" lang="en-US" altLang="ja-JP" sz="4000" dirty="0">
                <a:solidFill>
                  <a:schemeClr val="bg2">
                    <a:lumMod val="25000"/>
                  </a:schemeClr>
                </a:solidFill>
              </a:rPr>
            </a:br>
            <a:r>
              <a:rPr kumimoji="1" lang="en-US" altLang="ja-JP" sz="2000" dirty="0">
                <a:solidFill>
                  <a:schemeClr val="bg2">
                    <a:lumMod val="50000"/>
                  </a:schemeClr>
                </a:solidFill>
                <a:latin typeface="Bahnschrift SemiLight" panose="020B0502040204020203" pitchFamily="34" charset="0"/>
                <a:cs typeface="Adobe Devanagari" panose="02040503050201020203" pitchFamily="18" charset="0"/>
              </a:rPr>
              <a:t>Reasons for choosing rhythm games</a:t>
            </a:r>
            <a:endParaRPr kumimoji="1" lang="ja-JP" altLang="en-US" sz="4000" dirty="0">
              <a:solidFill>
                <a:schemeClr val="bg2">
                  <a:lumMod val="50000"/>
                </a:schemeClr>
              </a:solidFill>
              <a:latin typeface="Bahnschrift SemiLight" panose="020B0502040204020203" pitchFamily="34" charset="0"/>
              <a:cs typeface="Adobe Devanagari" panose="02040503050201020203" pitchFamily="18" charset="0"/>
            </a:endParaRPr>
          </a:p>
        </p:txBody>
      </p:sp>
      <p:graphicFrame>
        <p:nvGraphicFramePr>
          <p:cNvPr id="5" name="コンテンツ プレースホルダー 4">
            <a:extLst>
              <a:ext uri="{FF2B5EF4-FFF2-40B4-BE49-F238E27FC236}">
                <a16:creationId xmlns:a16="http://schemas.microsoft.com/office/drawing/2014/main" id="{ECEA797B-97E1-DEC0-6FBE-F9CC2FFD714E}"/>
              </a:ext>
            </a:extLst>
          </p:cNvPr>
          <p:cNvGraphicFramePr>
            <a:graphicFrameLocks noGrp="1"/>
          </p:cNvGraphicFramePr>
          <p:nvPr>
            <p:ph idx="1"/>
            <p:extLst>
              <p:ext uri="{D42A27DB-BD31-4B8C-83A1-F6EECF244321}">
                <p14:modId xmlns:p14="http://schemas.microsoft.com/office/powerpoint/2010/main" val="69103658"/>
              </p:ext>
            </p:extLst>
          </p:nvPr>
        </p:nvGraphicFramePr>
        <p:xfrm>
          <a:off x="1416627" y="1690688"/>
          <a:ext cx="7010400" cy="3705225"/>
        </p:xfrm>
        <a:graphic>
          <a:graphicData uri="http://schemas.openxmlformats.org/drawingml/2006/table">
            <a:tbl>
              <a:tblPr/>
              <a:tblGrid>
                <a:gridCol w="2336800">
                  <a:extLst>
                    <a:ext uri="{9D8B030D-6E8A-4147-A177-3AD203B41FA5}">
                      <a16:colId xmlns:a16="http://schemas.microsoft.com/office/drawing/2014/main" val="3050116439"/>
                    </a:ext>
                  </a:extLst>
                </a:gridCol>
                <a:gridCol w="2336800">
                  <a:extLst>
                    <a:ext uri="{9D8B030D-6E8A-4147-A177-3AD203B41FA5}">
                      <a16:colId xmlns:a16="http://schemas.microsoft.com/office/drawing/2014/main" val="454771605"/>
                    </a:ext>
                  </a:extLst>
                </a:gridCol>
                <a:gridCol w="2336800">
                  <a:extLst>
                    <a:ext uri="{9D8B030D-6E8A-4147-A177-3AD203B41FA5}">
                      <a16:colId xmlns:a16="http://schemas.microsoft.com/office/drawing/2014/main" val="870855872"/>
                    </a:ext>
                  </a:extLst>
                </a:gridCol>
              </a:tblGrid>
              <a:tr h="447675">
                <a:tc>
                  <a:txBody>
                    <a:bodyPr/>
                    <a:lstStyle/>
                    <a:p>
                      <a:pPr algn="ctr" fontAlgn="ctr"/>
                      <a:r>
                        <a:rPr lang="ja-JP" altLang="en-US" sz="1600" b="0" i="0" u="none" strike="noStrike">
                          <a:solidFill>
                            <a:srgbClr val="404040"/>
                          </a:solidFill>
                          <a:effectLst/>
                          <a:latin typeface="HGｺﾞｼｯｸE" panose="020B0909000000000000" pitchFamily="49" charset="-128"/>
                          <a:ea typeface="HGｺﾞｼｯｸE" panose="020B0909000000000000" pitchFamily="49" charset="-128"/>
                        </a:rPr>
                        <a:t>レース</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ja-JP" altLang="en-US" sz="1600" b="0" i="0" u="none" strike="noStrike">
                          <a:solidFill>
                            <a:srgbClr val="404040"/>
                          </a:solidFill>
                          <a:effectLst/>
                          <a:latin typeface="HGｺﾞｼｯｸE" panose="020B0909000000000000" pitchFamily="49" charset="-128"/>
                          <a:ea typeface="HGｺﾞｼｯｸE" panose="020B0909000000000000" pitchFamily="49" charset="-128"/>
                        </a:rPr>
                        <a:t>リズム</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ja-JP" altLang="en-US" sz="1600" b="0" i="0" u="none" strike="noStrike" dirty="0">
                          <a:solidFill>
                            <a:srgbClr val="404040"/>
                          </a:solidFill>
                          <a:effectLst/>
                          <a:latin typeface="HGｺﾞｼｯｸE" panose="020B0909000000000000" pitchFamily="49" charset="-128"/>
                          <a:ea typeface="HGｺﾞｼｯｸE" panose="020B0909000000000000" pitchFamily="49" charset="-128"/>
                        </a:rPr>
                        <a:t>その他</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216361489"/>
                  </a:ext>
                </a:extLst>
              </a:tr>
              <a:tr h="2371725">
                <a:tc>
                  <a:txBody>
                    <a:bodyPr/>
                    <a:lstStyle/>
                    <a:p>
                      <a:pPr algn="l" fontAlgn="t"/>
                      <a:r>
                        <a:rPr lang="ja-JP" altLang="en-US" sz="1200" b="0" i="0" u="none" strike="noStrike" dirty="0">
                          <a:solidFill>
                            <a:schemeClr val="accent2">
                              <a:lumMod val="75000"/>
                            </a:schemeClr>
                          </a:solidFill>
                          <a:effectLst/>
                          <a:latin typeface="游ゴシック" panose="020B0400000000000000" pitchFamily="50" charset="-128"/>
                          <a:ea typeface="游ゴシック" panose="020B0400000000000000" pitchFamily="50" charset="-128"/>
                        </a:rPr>
                        <a:t>レースのスピード感からくるハラハラをパズルゲームのゆったりとした戦略性が阻害する</a:t>
                      </a:r>
                      <a:endParaRPr lang="en-US" altLang="ja-JP" sz="1200" b="0" i="0" u="none" strike="noStrike" dirty="0">
                        <a:solidFill>
                          <a:schemeClr val="accent2">
                            <a:lumMod val="75000"/>
                          </a:schemeClr>
                        </a:solidFill>
                        <a:effectLst/>
                        <a:latin typeface="游ゴシック" panose="020B0400000000000000" pitchFamily="50" charset="-128"/>
                        <a:ea typeface="游ゴシック" panose="020B0400000000000000" pitchFamily="50" charset="-128"/>
                      </a:endParaRPr>
                    </a:p>
                    <a:p>
                      <a:pPr algn="l" fontAlgn="t"/>
                      <a:br>
                        <a:rPr lang="ja-JP" altLang="en-US" sz="1200" b="0" i="0" u="none" strike="noStrike" dirty="0">
                          <a:solidFill>
                            <a:srgbClr val="305496"/>
                          </a:solidFill>
                          <a:effectLst/>
                          <a:latin typeface="游ゴシック" panose="020B0400000000000000" pitchFamily="50" charset="-128"/>
                          <a:ea typeface="游ゴシック" panose="020B0400000000000000" pitchFamily="50" charset="-128"/>
                        </a:rPr>
                      </a:br>
                      <a:r>
                        <a:rPr lang="ja-JP" altLang="en-US" sz="1200" b="0" i="0" u="none" strike="noStrike" dirty="0">
                          <a:solidFill>
                            <a:srgbClr val="3A3838"/>
                          </a:solidFill>
                          <a:effectLst/>
                          <a:latin typeface="游ゴシック" panose="020B0400000000000000" pitchFamily="50" charset="-128"/>
                          <a:ea typeface="游ゴシック" panose="020B0400000000000000" pitchFamily="50" charset="-128"/>
                        </a:rPr>
                        <a:t>コースをパズルゲームによって生成するというルールなら上記の問題を解決できる</a:t>
                      </a:r>
                      <a:endParaRPr lang="ja-JP" altLang="en-US" sz="1200" b="0" i="0" u="none" strike="noStrike" dirty="0">
                        <a:solidFill>
                          <a:srgbClr val="305496"/>
                        </a:solidFill>
                        <a:effectLst/>
                        <a:latin typeface="游ゴシック" panose="020B0400000000000000" pitchFamily="50" charset="-128"/>
                        <a:ea typeface="游ゴシック" panose="020B0400000000000000" pitchFamily="50" charset="-128"/>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l" fontAlgn="t"/>
                      <a:r>
                        <a:rPr lang="ja-JP" altLang="en-US" sz="1200" b="0" i="0" u="none" strike="noStrike" dirty="0">
                          <a:solidFill>
                            <a:schemeClr val="accent5">
                              <a:lumMod val="75000"/>
                            </a:schemeClr>
                          </a:solidFill>
                          <a:effectLst/>
                          <a:latin typeface="游ゴシック" panose="020B0400000000000000" pitchFamily="50" charset="-128"/>
                          <a:ea typeface="游ゴシック" panose="020B0400000000000000" pitchFamily="50" charset="-128"/>
                        </a:rPr>
                        <a:t>リズムのテンポ感によってスムーズにギミックを切り替えることが可能</a:t>
                      </a:r>
                      <a:endParaRPr lang="en-US" altLang="ja-JP" sz="1200" b="0" i="0" u="none" strike="noStrike" dirty="0">
                        <a:solidFill>
                          <a:schemeClr val="accent5">
                            <a:lumMod val="75000"/>
                          </a:schemeClr>
                        </a:solidFill>
                        <a:effectLst/>
                        <a:latin typeface="游ゴシック" panose="020B0400000000000000" pitchFamily="50" charset="-128"/>
                        <a:ea typeface="游ゴシック" panose="020B0400000000000000" pitchFamily="50" charset="-128"/>
                      </a:endParaRPr>
                    </a:p>
                    <a:p>
                      <a:pPr algn="l" fontAlgn="t"/>
                      <a:br>
                        <a:rPr lang="ja-JP" altLang="en-US" sz="1200" b="0" i="0" u="none" strike="noStrike" dirty="0">
                          <a:solidFill>
                            <a:schemeClr val="accent5">
                              <a:lumMod val="75000"/>
                            </a:schemeClr>
                          </a:solidFill>
                          <a:effectLst/>
                          <a:latin typeface="游ゴシック" panose="020B0400000000000000" pitchFamily="50" charset="-128"/>
                          <a:ea typeface="游ゴシック" panose="020B0400000000000000" pitchFamily="50" charset="-128"/>
                        </a:rPr>
                      </a:br>
                      <a:r>
                        <a:rPr lang="ja-JP" altLang="en-US" sz="1200" b="0" i="0" u="none" strike="noStrike" dirty="0">
                          <a:solidFill>
                            <a:schemeClr val="accent5">
                              <a:lumMod val="75000"/>
                            </a:schemeClr>
                          </a:solidFill>
                          <a:effectLst/>
                          <a:latin typeface="游ゴシック" panose="020B0400000000000000" pitchFamily="50" charset="-128"/>
                          <a:ea typeface="游ゴシック" panose="020B0400000000000000" pitchFamily="50" charset="-128"/>
                        </a:rPr>
                        <a:t>スッテップシーケンサーとマス目を使うパズルゲームとの相性に可能性あり</a:t>
                      </a:r>
                      <a:endParaRPr lang="en-US" altLang="ja-JP" sz="1200" b="0" i="0" u="none" strike="noStrike" dirty="0">
                        <a:solidFill>
                          <a:schemeClr val="accent5">
                            <a:lumMod val="75000"/>
                          </a:schemeClr>
                        </a:solidFill>
                        <a:effectLst/>
                        <a:latin typeface="游ゴシック" panose="020B0400000000000000" pitchFamily="50" charset="-128"/>
                        <a:ea typeface="游ゴシック" panose="020B0400000000000000" pitchFamily="50" charset="-128"/>
                      </a:endParaRPr>
                    </a:p>
                    <a:p>
                      <a:pPr algn="l" fontAlgn="t"/>
                      <a:br>
                        <a:rPr lang="ja-JP" altLang="en-US" sz="1200" b="0" i="0" u="none" strike="noStrike" dirty="0">
                          <a:solidFill>
                            <a:srgbClr val="C00000"/>
                          </a:solidFill>
                          <a:effectLst/>
                          <a:latin typeface="游ゴシック" panose="020B0400000000000000" pitchFamily="50" charset="-128"/>
                          <a:ea typeface="游ゴシック" panose="020B0400000000000000" pitchFamily="50" charset="-128"/>
                        </a:rPr>
                      </a:br>
                      <a:r>
                        <a:rPr lang="ja-JP" altLang="en-US" sz="1200" b="0" i="0" u="none" strike="noStrike" dirty="0">
                          <a:solidFill>
                            <a:srgbClr val="3A3838"/>
                          </a:solidFill>
                          <a:effectLst/>
                          <a:latin typeface="游ゴシック" panose="020B0400000000000000" pitchFamily="50" charset="-128"/>
                          <a:ea typeface="游ゴシック" panose="020B0400000000000000" pitchFamily="50" charset="-128"/>
                        </a:rPr>
                        <a:t>リズムゲームの内容とパズルゲームの結果が関与する事例がない</a:t>
                      </a:r>
                      <a:endParaRPr lang="ja-JP" altLang="en-US" sz="1200" b="0" i="0" u="none" strike="noStrike" dirty="0">
                        <a:solidFill>
                          <a:srgbClr val="305496"/>
                        </a:solidFill>
                        <a:effectLst/>
                        <a:latin typeface="游ゴシック" panose="020B0400000000000000" pitchFamily="50" charset="-128"/>
                        <a:ea typeface="游ゴシック" panose="020B0400000000000000" pitchFamily="50" charset="-128"/>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l" fontAlgn="t"/>
                      <a:r>
                        <a:rPr lang="ja-JP" altLang="en-US" sz="1200" b="0" i="0" u="none" strike="noStrike" dirty="0">
                          <a:solidFill>
                            <a:schemeClr val="accent2">
                              <a:lumMod val="75000"/>
                            </a:schemeClr>
                          </a:solidFill>
                          <a:effectLst/>
                          <a:latin typeface="游ゴシック" panose="020B0400000000000000" pitchFamily="50" charset="-128"/>
                          <a:ea typeface="游ゴシック" panose="020B0400000000000000" pitchFamily="50" charset="-128"/>
                        </a:rPr>
                        <a:t>ゲームギミックのジャンルでない為、ギミックがパズルのみになるジャンル</a:t>
                      </a:r>
                      <a:br>
                        <a:rPr lang="ja-JP" altLang="en-US" sz="1200" b="0" i="0" u="none" strike="noStrike" dirty="0">
                          <a:solidFill>
                            <a:schemeClr val="accent2">
                              <a:lumMod val="75000"/>
                            </a:schemeClr>
                          </a:solidFill>
                          <a:effectLst/>
                          <a:latin typeface="游ゴシック" panose="020B0400000000000000" pitchFamily="50" charset="-128"/>
                          <a:ea typeface="游ゴシック" panose="020B0400000000000000" pitchFamily="50" charset="-128"/>
                        </a:rPr>
                      </a:br>
                      <a:r>
                        <a:rPr lang="ja-JP" altLang="en-US" sz="1200" b="0" i="0" u="none" strike="noStrike" dirty="0">
                          <a:solidFill>
                            <a:schemeClr val="accent2">
                              <a:lumMod val="75000"/>
                            </a:schemeClr>
                          </a:solidFill>
                          <a:effectLst/>
                          <a:latin typeface="游ゴシック" panose="020B0400000000000000" pitchFamily="50" charset="-128"/>
                          <a:ea typeface="游ゴシック" panose="020B0400000000000000" pitchFamily="50" charset="-128"/>
                        </a:rPr>
                        <a:t>ノベルゲーム、育成ゲーム、教育ゲーム</a:t>
                      </a:r>
                      <a:br>
                        <a:rPr lang="ja-JP" altLang="en-US" sz="1200" b="0" i="0" u="none" strike="noStrike" dirty="0">
                          <a:solidFill>
                            <a:srgbClr val="305496"/>
                          </a:solidFill>
                          <a:effectLst/>
                          <a:latin typeface="游ゴシック" panose="020B0400000000000000" pitchFamily="50" charset="-128"/>
                          <a:ea typeface="游ゴシック" panose="020B0400000000000000" pitchFamily="50" charset="-128"/>
                        </a:rPr>
                      </a:br>
                      <a:endParaRPr lang="ja-JP" altLang="en-US" sz="1200" b="0" i="0" u="none" strike="noStrike" dirty="0">
                        <a:solidFill>
                          <a:srgbClr val="305496"/>
                        </a:solidFill>
                        <a:effectLst/>
                        <a:latin typeface="游ゴシック" panose="020B0400000000000000" pitchFamily="50" charset="-128"/>
                        <a:ea typeface="游ゴシック" panose="020B0400000000000000" pitchFamily="50" charset="-128"/>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extLst>
                  <a:ext uri="{0D108BD9-81ED-4DB2-BD59-A6C34878D82A}">
                    <a16:rowId xmlns:a16="http://schemas.microsoft.com/office/drawing/2014/main" val="2406306281"/>
                  </a:ext>
                </a:extLst>
              </a:tr>
              <a:tr h="885825">
                <a:tc>
                  <a:txBody>
                    <a:bodyPr/>
                    <a:lstStyle/>
                    <a:p>
                      <a:pPr algn="l" fontAlgn="t"/>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p>
                      <a:pPr algn="l" fontAlgn="t"/>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東方スペルバブル</a:t>
                      </a:r>
                      <a:r>
                        <a:rPr lang="en-US" altLang="ja-JP" sz="1100" b="0" i="0" u="none" strike="noStrike" baseline="30000" dirty="0">
                          <a:solidFill>
                            <a:srgbClr val="000000"/>
                          </a:solidFill>
                          <a:effectLst/>
                          <a:latin typeface="游ゴシック" panose="020B0400000000000000" pitchFamily="50" charset="-128"/>
                          <a:ea typeface="游ゴシック" panose="020B0400000000000000" pitchFamily="50" charset="-128"/>
                        </a:rPr>
                        <a:t>[7]</a:t>
                      </a:r>
                      <a:b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b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kashicforce</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-inundation of brigade-</a:t>
                      </a:r>
                      <a:r>
                        <a:rPr lang="en-US" sz="1100" b="0" i="0" u="none" strike="noStrike" baseline="30000" dirty="0">
                          <a:solidFill>
                            <a:srgbClr val="000000"/>
                          </a:solidFill>
                          <a:effectLst/>
                          <a:latin typeface="游ゴシック" panose="020B0400000000000000" pitchFamily="50" charset="-128"/>
                          <a:ea typeface="游ゴシック" panose="020B0400000000000000" pitchFamily="50" charset="-128"/>
                        </a:rPr>
                        <a:t>[8]</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3653512"/>
                  </a:ext>
                </a:extLst>
              </a:tr>
            </a:tbl>
          </a:graphicData>
        </a:graphic>
      </p:graphicFrame>
      <p:sp>
        <p:nvSpPr>
          <p:cNvPr id="6" name="テキスト ボックス 5">
            <a:extLst>
              <a:ext uri="{FF2B5EF4-FFF2-40B4-BE49-F238E27FC236}">
                <a16:creationId xmlns:a16="http://schemas.microsoft.com/office/drawing/2014/main" id="{F3B87745-02F3-A31C-9837-AA4FEAB59BE3}"/>
              </a:ext>
            </a:extLst>
          </p:cNvPr>
          <p:cNvSpPr txBox="1"/>
          <p:nvPr/>
        </p:nvSpPr>
        <p:spPr>
          <a:xfrm>
            <a:off x="1416627" y="5654615"/>
            <a:ext cx="5257800" cy="400110"/>
          </a:xfrm>
          <a:prstGeom prst="rect">
            <a:avLst/>
          </a:prstGeom>
          <a:noFill/>
        </p:spPr>
        <p:txBody>
          <a:bodyPr wrap="square" rtlCol="0">
            <a:spAutoFit/>
          </a:bodyPr>
          <a:lstStyle/>
          <a:p>
            <a:r>
              <a:rPr lang="en-US" altLang="ja-JP" sz="1000" dirty="0"/>
              <a:t>[7]:</a:t>
            </a:r>
            <a:r>
              <a:rPr lang="ja-JP" altLang="en-US" sz="1000" dirty="0"/>
              <a:t>株式会社タイトー</a:t>
            </a:r>
            <a:r>
              <a:rPr lang="en-US" altLang="ja-JP" sz="1000" dirty="0"/>
              <a:t>『</a:t>
            </a:r>
            <a:r>
              <a:rPr lang="ja-JP" altLang="en-US" sz="1000" dirty="0"/>
              <a:t>東方スペルバブル</a:t>
            </a:r>
            <a:r>
              <a:rPr lang="en-US" altLang="ja-JP" sz="1000" dirty="0"/>
              <a:t>』.2020</a:t>
            </a:r>
          </a:p>
          <a:p>
            <a:r>
              <a:rPr lang="en-US" altLang="ja-JP" sz="1000" dirty="0"/>
              <a:t>[8]:</a:t>
            </a:r>
            <a:r>
              <a:rPr lang="ja-JP" altLang="en-US" sz="1000" dirty="0"/>
              <a:t>エンドレスシラフ</a:t>
            </a:r>
            <a:r>
              <a:rPr lang="en-US" altLang="ja-JP" sz="1000" dirty="0"/>
              <a:t>『</a:t>
            </a: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err="1">
                <a:solidFill>
                  <a:srgbClr val="000000"/>
                </a:solidFill>
                <a:effectLst/>
                <a:latin typeface="游ゴシック" panose="020B0400000000000000" pitchFamily="50" charset="-128"/>
                <a:ea typeface="游ゴシック" panose="020B0400000000000000" pitchFamily="50" charset="-128"/>
              </a:rPr>
              <a:t>kashicforce</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-inundation of brigade-</a:t>
            </a:r>
            <a:r>
              <a:rPr lang="en-US" altLang="ja-JP" sz="1000" dirty="0"/>
              <a:t>』.2019</a:t>
            </a:r>
          </a:p>
        </p:txBody>
      </p:sp>
    </p:spTree>
    <p:extLst>
      <p:ext uri="{BB962C8B-B14F-4D97-AF65-F5344CB8AC3E}">
        <p14:creationId xmlns:p14="http://schemas.microsoft.com/office/powerpoint/2010/main" val="2383804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251DD0-AF3A-87C3-345F-B137A9B51683}"/>
              </a:ext>
            </a:extLst>
          </p:cNvPr>
          <p:cNvSpPr>
            <a:spLocks noGrp="1"/>
          </p:cNvSpPr>
          <p:nvPr>
            <p:ph type="title"/>
          </p:nvPr>
        </p:nvSpPr>
        <p:spPr/>
        <p:txBody>
          <a:bodyPr/>
          <a:lstStyle/>
          <a:p>
            <a:r>
              <a:rPr kumimoji="1" lang="en-US" altLang="ja-JP" sz="2800" b="0" i="0" u="none" strike="noStrike" kern="1200" cap="none" spc="0" normalizeH="0" baseline="0" noProof="0" dirty="0">
                <a:ln>
                  <a:noFill/>
                </a:ln>
                <a:solidFill>
                  <a:srgbClr val="E7E6E6">
                    <a:lumMod val="25000"/>
                  </a:srgbClr>
                </a:solidFill>
                <a:effectLst/>
                <a:uLnTx/>
                <a:uFillTx/>
                <a:latin typeface="HGSｺﾞｼｯｸE" panose="020B0900000000000000" pitchFamily="50" charset="-128"/>
                <a:ea typeface="HGSｺﾞｼｯｸE" panose="020B0900000000000000" pitchFamily="50" charset="-128"/>
                <a:cs typeface="+mj-cs"/>
              </a:rPr>
              <a:t>-</a:t>
            </a:r>
            <a:r>
              <a:rPr kumimoji="1" lang="ja-JP" altLang="en-US" sz="2800" b="0" i="0" u="none" strike="noStrike" kern="1200" cap="none" spc="0" normalizeH="0" baseline="0" noProof="0" dirty="0">
                <a:ln>
                  <a:noFill/>
                </a:ln>
                <a:solidFill>
                  <a:srgbClr val="E7E6E6">
                    <a:lumMod val="25000"/>
                  </a:srgbClr>
                </a:solidFill>
                <a:effectLst/>
                <a:uLnTx/>
                <a:uFillTx/>
                <a:latin typeface="HGSｺﾞｼｯｸE" panose="020B0900000000000000" pitchFamily="50" charset="-128"/>
                <a:ea typeface="HGSｺﾞｼｯｸE" panose="020B0900000000000000" pitchFamily="50" charset="-128"/>
                <a:cs typeface="+mj-cs"/>
              </a:rPr>
              <a:t> ゲームの設計 </a:t>
            </a:r>
            <a:r>
              <a:rPr kumimoji="1" lang="en-US" altLang="ja-JP" sz="2800" b="0" i="0" u="none" strike="noStrike" kern="1200" cap="none" spc="0" normalizeH="0" baseline="0" noProof="0" dirty="0">
                <a:ln>
                  <a:noFill/>
                </a:ln>
                <a:solidFill>
                  <a:srgbClr val="E7E6E6">
                    <a:lumMod val="25000"/>
                  </a:srgbClr>
                </a:solidFill>
                <a:effectLst/>
                <a:uLnTx/>
                <a:uFillTx/>
                <a:latin typeface="HGSｺﾞｼｯｸE" panose="020B0900000000000000" pitchFamily="50" charset="-128"/>
                <a:ea typeface="HGSｺﾞｼｯｸE" panose="020B0900000000000000" pitchFamily="50" charset="-128"/>
                <a:cs typeface="+mj-cs"/>
              </a:rPr>
              <a:t>-</a:t>
            </a:r>
            <a:br>
              <a:rPr kumimoji="1" lang="en-US" altLang="ja-JP" sz="4000" b="0" i="0" u="none" strike="noStrike" kern="1200" cap="none" spc="0" normalizeH="0" baseline="0" noProof="0" dirty="0">
                <a:ln>
                  <a:noFill/>
                </a:ln>
                <a:solidFill>
                  <a:srgbClr val="E7E6E6">
                    <a:lumMod val="25000"/>
                  </a:srgbClr>
                </a:solidFill>
                <a:effectLst/>
                <a:uLnTx/>
                <a:uFillTx/>
                <a:latin typeface="游ゴシック Light" panose="020F0302020204030204"/>
                <a:ea typeface="游ゴシック Light" panose="020B0300000000000000" pitchFamily="50" charset="-128"/>
                <a:cs typeface="+mj-cs"/>
              </a:rPr>
            </a:br>
            <a:r>
              <a:rPr kumimoji="1" lang="en-US" altLang="ja-JP" sz="2000" b="0" i="0" u="none" strike="noStrike" kern="1200" cap="none" spc="0" normalizeH="0" baseline="0" noProof="0" dirty="0">
                <a:ln>
                  <a:noFill/>
                </a:ln>
                <a:solidFill>
                  <a:srgbClr val="E7E6E6">
                    <a:lumMod val="50000"/>
                  </a:srgbClr>
                </a:solidFill>
                <a:effectLst/>
                <a:uLnTx/>
                <a:uFillTx/>
                <a:latin typeface="Bahnschrift SemiLight" panose="020B0502040204020203" pitchFamily="34" charset="0"/>
                <a:ea typeface="游ゴシック Light" panose="020B0300000000000000" pitchFamily="50" charset="-128"/>
                <a:cs typeface="Adobe Devanagari" panose="02040503050201020203" pitchFamily="18" charset="0"/>
              </a:rPr>
              <a:t>Game Design</a:t>
            </a:r>
            <a:endParaRPr kumimoji="1" lang="ja-JP" altLang="en-US" dirty="0"/>
          </a:p>
        </p:txBody>
      </p:sp>
      <p:sp>
        <p:nvSpPr>
          <p:cNvPr id="3" name="コンテンツ プレースホルダー 2">
            <a:extLst>
              <a:ext uri="{FF2B5EF4-FFF2-40B4-BE49-F238E27FC236}">
                <a16:creationId xmlns:a16="http://schemas.microsoft.com/office/drawing/2014/main" id="{91AEF0F6-999E-B46B-0300-9B59694AD033}"/>
              </a:ext>
            </a:extLst>
          </p:cNvPr>
          <p:cNvSpPr>
            <a:spLocks noGrp="1"/>
          </p:cNvSpPr>
          <p:nvPr>
            <p:ph idx="1"/>
          </p:nvPr>
        </p:nvSpPr>
        <p:spPr/>
        <p:txBody>
          <a:bodyPr/>
          <a:lstStyle/>
          <a:p>
            <a:endParaRPr kumimoji="1" lang="en-US" altLang="ja-JP" sz="2000" dirty="0"/>
          </a:p>
          <a:p>
            <a:endParaRPr lang="en-US" altLang="ja-JP" sz="2000" dirty="0"/>
          </a:p>
          <a:p>
            <a:endParaRPr kumimoji="1" lang="en-US" altLang="ja-JP" sz="2000" dirty="0"/>
          </a:p>
          <a:p>
            <a:endParaRPr lang="en-US" altLang="ja-JP" sz="2000" dirty="0"/>
          </a:p>
          <a:p>
            <a:pPr marL="0" indent="0">
              <a:buNone/>
            </a:pPr>
            <a:endParaRPr lang="en-US" altLang="ja-JP" sz="2000" dirty="0"/>
          </a:p>
          <a:p>
            <a:pPr marL="0" indent="0">
              <a:buNone/>
            </a:pPr>
            <a:endParaRPr lang="en-US" altLang="ja-JP" sz="2400" dirty="0"/>
          </a:p>
          <a:p>
            <a:pPr marL="0" indent="0">
              <a:buNone/>
            </a:pPr>
            <a:endParaRPr lang="en-US" altLang="ja-JP" sz="2400" dirty="0"/>
          </a:p>
          <a:p>
            <a:pPr marL="0" indent="0">
              <a:buNone/>
            </a:pPr>
            <a:r>
              <a:rPr lang="ja-JP" altLang="en-US" dirty="0"/>
              <a:t>　パズルの持つ要素「マス目」</a:t>
            </a:r>
            <a:r>
              <a:rPr lang="en-US" altLang="ja-JP" sz="2000" dirty="0"/>
              <a:t>×</a:t>
            </a:r>
            <a:r>
              <a:rPr lang="en-US" altLang="ja-JP" dirty="0"/>
              <a:t> </a:t>
            </a:r>
            <a:r>
              <a:rPr lang="ja-JP" altLang="en-US" dirty="0"/>
              <a:t>パズルと相性◎リズムゲーム</a:t>
            </a:r>
            <a:endParaRPr lang="en-US" altLang="ja-JP" dirty="0"/>
          </a:p>
          <a:p>
            <a:pPr marL="0" indent="0">
              <a:lnSpc>
                <a:spcPct val="150000"/>
              </a:lnSpc>
              <a:buNone/>
            </a:pPr>
            <a:r>
              <a:rPr lang="en-US" altLang="ja-JP" dirty="0"/>
              <a:t>					</a:t>
            </a:r>
            <a:r>
              <a:rPr lang="ja-JP" altLang="en-US" sz="3200" b="1" dirty="0"/>
              <a:t>ステップシーケンサー</a:t>
            </a:r>
            <a:endParaRPr lang="en-US" altLang="ja-JP" b="1" dirty="0"/>
          </a:p>
        </p:txBody>
      </p:sp>
      <p:pic>
        <p:nvPicPr>
          <p:cNvPr id="1026" name="Picture 2" descr="Lumines Remastered PS4 review - The Indie Game Website">
            <a:extLst>
              <a:ext uri="{FF2B5EF4-FFF2-40B4-BE49-F238E27FC236}">
                <a16:creationId xmlns:a16="http://schemas.microsoft.com/office/drawing/2014/main" id="{C7A66015-C75B-FC74-687D-A72E60FE2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609" y="1531751"/>
            <a:ext cx="3654056" cy="2055407"/>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57E9CA6A-C14D-2EC7-844D-ADD2AF58C859}"/>
              </a:ext>
            </a:extLst>
          </p:cNvPr>
          <p:cNvPicPr>
            <a:picLocks noChangeAspect="1"/>
          </p:cNvPicPr>
          <p:nvPr/>
        </p:nvPicPr>
        <p:blipFill rotWithShape="1">
          <a:blip r:embed="rId3"/>
          <a:srcRect t="801" b="1772"/>
          <a:stretch/>
        </p:blipFill>
        <p:spPr>
          <a:xfrm>
            <a:off x="6218274" y="1531751"/>
            <a:ext cx="4145993" cy="2055407"/>
          </a:xfrm>
          <a:prstGeom prst="rect">
            <a:avLst/>
          </a:prstGeom>
        </p:spPr>
      </p:pic>
      <p:sp>
        <p:nvSpPr>
          <p:cNvPr id="7" name="テキスト ボックス 6">
            <a:extLst>
              <a:ext uri="{FF2B5EF4-FFF2-40B4-BE49-F238E27FC236}">
                <a16:creationId xmlns:a16="http://schemas.microsoft.com/office/drawing/2014/main" id="{3A989728-AA81-8D3F-B04B-379F8BDBA47F}"/>
              </a:ext>
            </a:extLst>
          </p:cNvPr>
          <p:cNvSpPr txBox="1"/>
          <p:nvPr/>
        </p:nvSpPr>
        <p:spPr>
          <a:xfrm>
            <a:off x="1827733" y="3587158"/>
            <a:ext cx="3679932" cy="400110"/>
          </a:xfrm>
          <a:prstGeom prst="rect">
            <a:avLst/>
          </a:prstGeom>
          <a:noFill/>
        </p:spPr>
        <p:txBody>
          <a:bodyPr wrap="square" rtlCol="0">
            <a:spAutoFit/>
          </a:bodyPr>
          <a:lstStyle/>
          <a:p>
            <a:r>
              <a:rPr lang="en-US" altLang="ja-JP" sz="1000" dirty="0"/>
              <a:t>Q </a:t>
            </a:r>
            <a:r>
              <a:rPr lang="en-US" altLang="ja-JP" sz="1000" dirty="0" err="1"/>
              <a:t>ENTERTAINMENT『Lumines</a:t>
            </a:r>
            <a:r>
              <a:rPr lang="en-US" altLang="ja-JP" sz="1000" dirty="0"/>
              <a:t>: Puzzle Fusion』</a:t>
            </a:r>
          </a:p>
          <a:p>
            <a:r>
              <a:rPr lang="ja-JP" altLang="en-US" sz="1000" dirty="0"/>
              <a:t>株式会社バンダイ</a:t>
            </a:r>
            <a:r>
              <a:rPr lang="en-US" altLang="ja-JP" sz="1000" dirty="0"/>
              <a:t>.2004</a:t>
            </a:r>
          </a:p>
        </p:txBody>
      </p:sp>
      <p:sp>
        <p:nvSpPr>
          <p:cNvPr id="8" name="テキスト ボックス 7">
            <a:extLst>
              <a:ext uri="{FF2B5EF4-FFF2-40B4-BE49-F238E27FC236}">
                <a16:creationId xmlns:a16="http://schemas.microsoft.com/office/drawing/2014/main" id="{D74A640C-79C1-FE1C-EF4C-3AC445F7D914}"/>
              </a:ext>
            </a:extLst>
          </p:cNvPr>
          <p:cNvSpPr txBox="1"/>
          <p:nvPr/>
        </p:nvSpPr>
        <p:spPr>
          <a:xfrm>
            <a:off x="6218274" y="3587158"/>
            <a:ext cx="4722628" cy="246221"/>
          </a:xfrm>
          <a:prstGeom prst="rect">
            <a:avLst/>
          </a:prstGeom>
          <a:noFill/>
        </p:spPr>
        <p:txBody>
          <a:bodyPr wrap="square" rtlCol="0">
            <a:spAutoFit/>
          </a:bodyPr>
          <a:lstStyle/>
          <a:p>
            <a:r>
              <a:rPr lang="en-US" altLang="ja-JP" sz="1000" i="0" dirty="0">
                <a:solidFill>
                  <a:srgbClr val="000000"/>
                </a:solidFill>
                <a:effectLst/>
              </a:rPr>
              <a:t>Google Creative Lab, Use All Five, and </a:t>
            </a:r>
            <a:r>
              <a:rPr lang="en-US" altLang="ja-JP" sz="1000" i="0" dirty="0" err="1">
                <a:solidFill>
                  <a:srgbClr val="000000"/>
                </a:solidFill>
                <a:effectLst/>
              </a:rPr>
              <a:t>Yotam</a:t>
            </a:r>
            <a:r>
              <a:rPr lang="en-US" altLang="ja-JP" sz="1000" i="0" dirty="0">
                <a:solidFill>
                  <a:srgbClr val="000000"/>
                </a:solidFill>
                <a:effectLst/>
              </a:rPr>
              <a:t> </a:t>
            </a:r>
            <a:r>
              <a:rPr lang="en-US" altLang="ja-JP" sz="1000" i="0" dirty="0" err="1">
                <a:solidFill>
                  <a:srgbClr val="000000"/>
                </a:solidFill>
                <a:effectLst/>
              </a:rPr>
              <a:t>Mann『</a:t>
            </a:r>
            <a:r>
              <a:rPr lang="en-US" altLang="ja-JP" sz="1000" i="0" cap="all" dirty="0" err="1">
                <a:solidFill>
                  <a:srgbClr val="000000"/>
                </a:solidFill>
                <a:effectLst/>
              </a:rPr>
              <a:t>SONG</a:t>
            </a:r>
            <a:r>
              <a:rPr lang="en-US" altLang="ja-JP" sz="1000" i="0" cap="all" dirty="0">
                <a:solidFill>
                  <a:srgbClr val="000000"/>
                </a:solidFill>
                <a:effectLst/>
              </a:rPr>
              <a:t> MAKER</a:t>
            </a:r>
            <a:r>
              <a:rPr lang="en-US" altLang="ja-JP" sz="1000" i="0" dirty="0">
                <a:solidFill>
                  <a:srgbClr val="000000"/>
                </a:solidFill>
                <a:effectLst/>
              </a:rPr>
              <a:t>』</a:t>
            </a:r>
            <a:endParaRPr kumimoji="1" lang="ja-JP" altLang="en-US" sz="900" dirty="0"/>
          </a:p>
        </p:txBody>
      </p:sp>
      <p:cxnSp>
        <p:nvCxnSpPr>
          <p:cNvPr id="10" name="直線矢印コネクタ 9">
            <a:extLst>
              <a:ext uri="{FF2B5EF4-FFF2-40B4-BE49-F238E27FC236}">
                <a16:creationId xmlns:a16="http://schemas.microsoft.com/office/drawing/2014/main" id="{9A7C6C99-4265-1D57-0127-E43045DDDE89}"/>
              </a:ext>
            </a:extLst>
          </p:cNvPr>
          <p:cNvCxnSpPr>
            <a:cxnSpLocks/>
          </p:cNvCxnSpPr>
          <p:nvPr/>
        </p:nvCxnSpPr>
        <p:spPr>
          <a:xfrm>
            <a:off x="4508205" y="5709684"/>
            <a:ext cx="852377"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85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165355F-54B0-848A-06C6-C4B4082FDA7A}"/>
              </a:ext>
            </a:extLst>
          </p:cNvPr>
          <p:cNvSpPr>
            <a:spLocks noGrp="1"/>
          </p:cNvSpPr>
          <p:nvPr>
            <p:ph idx="1"/>
          </p:nvPr>
        </p:nvSpPr>
        <p:spPr/>
        <p:txBody>
          <a:bodyPr>
            <a:normAutofit fontScale="92500" lnSpcReduction="20000"/>
          </a:bodyPr>
          <a:lstStyle/>
          <a:p>
            <a:pPr marL="0" indent="0">
              <a:buNone/>
            </a:pPr>
            <a:r>
              <a:rPr lang="ja-JP" altLang="en-US" sz="3200" b="1" dirty="0">
                <a:solidFill>
                  <a:schemeClr val="bg2">
                    <a:lumMod val="25000"/>
                  </a:schemeClr>
                </a:solidFill>
              </a:rPr>
              <a:t>ほどほど</a:t>
            </a:r>
            <a:r>
              <a:rPr kumimoji="1" lang="ja-JP" altLang="en-US" sz="2400" dirty="0">
                <a:solidFill>
                  <a:schemeClr val="bg2">
                    <a:lumMod val="25000"/>
                  </a:schemeClr>
                </a:solidFill>
              </a:rPr>
              <a:t>にパズルを頑張ろう！</a:t>
            </a:r>
            <a:endParaRPr lang="en-US" altLang="ja-JP" sz="2400" dirty="0">
              <a:solidFill>
                <a:schemeClr val="bg2">
                  <a:lumMod val="25000"/>
                </a:schemeClr>
              </a:solidFill>
            </a:endParaRPr>
          </a:p>
          <a:p>
            <a:pPr marL="0" indent="0">
              <a:buNone/>
            </a:pPr>
            <a:r>
              <a:rPr kumimoji="1" lang="en-US" altLang="ja-JP" sz="2000" dirty="0">
                <a:solidFill>
                  <a:schemeClr val="bg2">
                    <a:lumMod val="25000"/>
                  </a:schemeClr>
                </a:solidFill>
              </a:rPr>
              <a:t>	</a:t>
            </a:r>
            <a:r>
              <a:rPr kumimoji="1" lang="ja-JP" altLang="en-US" sz="2000" dirty="0">
                <a:solidFill>
                  <a:schemeClr val="bg2">
                    <a:lumMod val="25000"/>
                  </a:schemeClr>
                </a:solidFill>
              </a:rPr>
              <a:t>・パズルゲームで頑張りすぎると、リズムゲームの難易度が上がる！</a:t>
            </a:r>
            <a:endParaRPr kumimoji="1" lang="en-US" altLang="ja-JP" sz="2000" dirty="0">
              <a:solidFill>
                <a:schemeClr val="bg2">
                  <a:lumMod val="25000"/>
                </a:schemeClr>
              </a:solidFill>
            </a:endParaRPr>
          </a:p>
          <a:p>
            <a:pPr marL="0" indent="0">
              <a:buNone/>
            </a:pPr>
            <a:endParaRPr lang="en-US" altLang="ja-JP" sz="2000" dirty="0">
              <a:solidFill>
                <a:schemeClr val="bg2">
                  <a:lumMod val="25000"/>
                </a:schemeClr>
              </a:solidFill>
            </a:endParaRPr>
          </a:p>
          <a:p>
            <a:pPr marL="0" indent="0">
              <a:buNone/>
            </a:pPr>
            <a:endParaRPr kumimoji="1" lang="en-US" altLang="ja-JP" sz="2000" dirty="0">
              <a:solidFill>
                <a:schemeClr val="bg2">
                  <a:lumMod val="25000"/>
                </a:schemeClr>
              </a:solidFill>
            </a:endParaRPr>
          </a:p>
          <a:p>
            <a:pPr marL="0" indent="0">
              <a:buNone/>
            </a:pPr>
            <a:endParaRPr lang="en-US" altLang="ja-JP" sz="2000" dirty="0">
              <a:solidFill>
                <a:schemeClr val="bg2">
                  <a:lumMod val="25000"/>
                </a:schemeClr>
              </a:solidFill>
            </a:endParaRPr>
          </a:p>
          <a:p>
            <a:pPr marL="0" indent="0">
              <a:buNone/>
            </a:pPr>
            <a:endParaRPr kumimoji="1" lang="en-US" altLang="ja-JP" sz="2000" dirty="0">
              <a:solidFill>
                <a:schemeClr val="bg2">
                  <a:lumMod val="25000"/>
                </a:schemeClr>
              </a:solidFill>
            </a:endParaRPr>
          </a:p>
          <a:p>
            <a:pPr marL="0" indent="0">
              <a:buNone/>
            </a:pPr>
            <a:endParaRPr lang="en-US" altLang="ja-JP" sz="2000" dirty="0">
              <a:solidFill>
                <a:schemeClr val="bg2">
                  <a:lumMod val="25000"/>
                </a:schemeClr>
              </a:solidFill>
            </a:endParaRPr>
          </a:p>
          <a:p>
            <a:pPr marL="0" indent="0">
              <a:buNone/>
            </a:pPr>
            <a:r>
              <a:rPr kumimoji="1" lang="en-US" altLang="ja-JP" sz="2000" dirty="0">
                <a:solidFill>
                  <a:schemeClr val="bg2">
                    <a:lumMod val="25000"/>
                  </a:schemeClr>
                </a:solidFill>
              </a:rPr>
              <a:t>	</a:t>
            </a:r>
            <a:r>
              <a:rPr kumimoji="1" lang="ja-JP" altLang="en-US" sz="2000" dirty="0">
                <a:solidFill>
                  <a:schemeClr val="bg2">
                    <a:lumMod val="25000"/>
                  </a:schemeClr>
                </a:solidFill>
              </a:rPr>
              <a:t>・リズムゲームの方がスコアが上がりやすい！</a:t>
            </a:r>
            <a:endParaRPr kumimoji="1" lang="en-US" altLang="ja-JP" sz="2000" dirty="0">
              <a:solidFill>
                <a:schemeClr val="bg2">
                  <a:lumMod val="25000"/>
                </a:schemeClr>
              </a:solidFill>
            </a:endParaRPr>
          </a:p>
          <a:p>
            <a:pPr marL="0" indent="0">
              <a:lnSpc>
                <a:spcPct val="150000"/>
              </a:lnSpc>
              <a:buNone/>
            </a:pPr>
            <a:r>
              <a:rPr kumimoji="1" lang="en-US" altLang="ja-JP" sz="2000" dirty="0">
                <a:solidFill>
                  <a:schemeClr val="bg2">
                    <a:lumMod val="25000"/>
                  </a:schemeClr>
                </a:solidFill>
              </a:rPr>
              <a:t>	</a:t>
            </a:r>
            <a:r>
              <a:rPr kumimoji="1" lang="ja-JP" altLang="en-US" sz="2000" dirty="0">
                <a:solidFill>
                  <a:schemeClr val="bg2">
                    <a:lumMod val="25000"/>
                  </a:schemeClr>
                </a:solidFill>
              </a:rPr>
              <a:t>　　パズルゲーム：揃ったピースの個数　</a:t>
            </a:r>
            <a:r>
              <a:rPr kumimoji="1" lang="en-US" altLang="ja-JP" sz="2000" dirty="0">
                <a:solidFill>
                  <a:schemeClr val="bg2">
                    <a:lumMod val="25000"/>
                  </a:schemeClr>
                </a:solidFill>
              </a:rPr>
              <a:t>×</a:t>
            </a:r>
            <a:r>
              <a:rPr lang="ja-JP" altLang="en-US" sz="3000" b="1" dirty="0">
                <a:solidFill>
                  <a:schemeClr val="bg2">
                    <a:lumMod val="25000"/>
                  </a:schemeClr>
                </a:solidFill>
              </a:rPr>
              <a:t>１</a:t>
            </a:r>
            <a:r>
              <a:rPr lang="ja-JP" altLang="en-US" sz="2000" b="1" dirty="0">
                <a:solidFill>
                  <a:schemeClr val="bg2">
                    <a:lumMod val="25000"/>
                  </a:schemeClr>
                </a:solidFill>
              </a:rPr>
              <a:t>点</a:t>
            </a:r>
            <a:endParaRPr lang="en-US" altLang="ja-JP" sz="2000" b="1" dirty="0">
              <a:solidFill>
                <a:schemeClr val="bg2">
                  <a:lumMod val="25000"/>
                </a:schemeClr>
              </a:solidFill>
            </a:endParaRPr>
          </a:p>
          <a:p>
            <a:pPr marL="0" indent="0">
              <a:lnSpc>
                <a:spcPct val="100000"/>
              </a:lnSpc>
              <a:buNone/>
            </a:pPr>
            <a:r>
              <a:rPr kumimoji="1" lang="en-US" altLang="ja-JP" sz="2000" b="1" dirty="0">
                <a:solidFill>
                  <a:schemeClr val="bg2">
                    <a:lumMod val="25000"/>
                  </a:schemeClr>
                </a:solidFill>
              </a:rPr>
              <a:t>	</a:t>
            </a:r>
            <a:r>
              <a:rPr kumimoji="1" lang="ja-JP" altLang="en-US" sz="2000" b="1" dirty="0">
                <a:solidFill>
                  <a:schemeClr val="bg2">
                    <a:lumMod val="25000"/>
                  </a:schemeClr>
                </a:solidFill>
              </a:rPr>
              <a:t>　　</a:t>
            </a:r>
            <a:r>
              <a:rPr lang="ja-JP" altLang="en-US" sz="2000" dirty="0">
                <a:solidFill>
                  <a:schemeClr val="bg2">
                    <a:lumMod val="25000"/>
                  </a:schemeClr>
                </a:solidFill>
              </a:rPr>
              <a:t>リズムゲーム：判定によって点数が変わる</a:t>
            </a:r>
            <a:endParaRPr lang="en-US" altLang="ja-JP" sz="2000" dirty="0">
              <a:solidFill>
                <a:schemeClr val="bg2">
                  <a:lumMod val="25000"/>
                </a:schemeClr>
              </a:solidFill>
            </a:endParaRPr>
          </a:p>
          <a:p>
            <a:pPr marL="0" indent="0">
              <a:lnSpc>
                <a:spcPct val="100000"/>
              </a:lnSpc>
              <a:buNone/>
            </a:pPr>
            <a:r>
              <a:rPr lang="en-US" altLang="ja-JP" sz="2000" dirty="0">
                <a:solidFill>
                  <a:schemeClr val="bg2">
                    <a:lumMod val="25000"/>
                  </a:schemeClr>
                </a:solidFill>
              </a:rPr>
              <a:t>		Perfect</a:t>
            </a:r>
            <a:r>
              <a:rPr lang="ja-JP" altLang="en-US" sz="2000" dirty="0">
                <a:solidFill>
                  <a:schemeClr val="bg2">
                    <a:lumMod val="25000"/>
                  </a:schemeClr>
                </a:solidFill>
              </a:rPr>
              <a:t>：</a:t>
            </a:r>
            <a:r>
              <a:rPr lang="en-US" altLang="ja-JP" sz="3000" b="1" dirty="0">
                <a:solidFill>
                  <a:schemeClr val="bg2">
                    <a:lumMod val="25000"/>
                  </a:schemeClr>
                </a:solidFill>
              </a:rPr>
              <a:t>20</a:t>
            </a:r>
            <a:r>
              <a:rPr lang="ja-JP" altLang="en-US" sz="2000" dirty="0">
                <a:solidFill>
                  <a:schemeClr val="bg2">
                    <a:lumMod val="25000"/>
                  </a:schemeClr>
                </a:solidFill>
              </a:rPr>
              <a:t>点　</a:t>
            </a:r>
            <a:r>
              <a:rPr lang="en-US" altLang="ja-JP" sz="2000" dirty="0">
                <a:solidFill>
                  <a:schemeClr val="bg2">
                    <a:lumMod val="25000"/>
                  </a:schemeClr>
                </a:solidFill>
              </a:rPr>
              <a:t>Great</a:t>
            </a:r>
            <a:r>
              <a:rPr lang="ja-JP" altLang="en-US" sz="2000" dirty="0">
                <a:solidFill>
                  <a:schemeClr val="bg2">
                    <a:lumMod val="25000"/>
                  </a:schemeClr>
                </a:solidFill>
              </a:rPr>
              <a:t>：</a:t>
            </a:r>
            <a:r>
              <a:rPr lang="en-US" altLang="ja-JP" sz="3000" b="1" dirty="0">
                <a:solidFill>
                  <a:schemeClr val="bg2">
                    <a:lumMod val="25000"/>
                  </a:schemeClr>
                </a:solidFill>
              </a:rPr>
              <a:t>10</a:t>
            </a:r>
            <a:r>
              <a:rPr lang="ja-JP" altLang="en-US" sz="2000" dirty="0">
                <a:solidFill>
                  <a:schemeClr val="bg2">
                    <a:lumMod val="25000"/>
                  </a:schemeClr>
                </a:solidFill>
              </a:rPr>
              <a:t>点　</a:t>
            </a:r>
            <a:r>
              <a:rPr lang="en-US" altLang="ja-JP" sz="2000" dirty="0">
                <a:solidFill>
                  <a:schemeClr val="bg2">
                    <a:lumMod val="25000"/>
                  </a:schemeClr>
                </a:solidFill>
              </a:rPr>
              <a:t>Good</a:t>
            </a:r>
            <a:r>
              <a:rPr lang="ja-JP" altLang="en-US" sz="2000" dirty="0">
                <a:solidFill>
                  <a:schemeClr val="bg2">
                    <a:lumMod val="25000"/>
                  </a:schemeClr>
                </a:solidFill>
              </a:rPr>
              <a:t>：</a:t>
            </a:r>
            <a:r>
              <a:rPr lang="en-US" altLang="ja-JP" sz="3000" b="1" dirty="0">
                <a:solidFill>
                  <a:schemeClr val="bg2">
                    <a:lumMod val="25000"/>
                  </a:schemeClr>
                </a:solidFill>
              </a:rPr>
              <a:t>5</a:t>
            </a:r>
            <a:r>
              <a:rPr lang="ja-JP" altLang="en-US" sz="2000" dirty="0">
                <a:solidFill>
                  <a:schemeClr val="bg2">
                    <a:lumMod val="25000"/>
                  </a:schemeClr>
                </a:solidFill>
              </a:rPr>
              <a:t>点　</a:t>
            </a:r>
            <a:r>
              <a:rPr lang="en-US" altLang="ja-JP" sz="2000" dirty="0">
                <a:solidFill>
                  <a:schemeClr val="bg2">
                    <a:lumMod val="25000"/>
                  </a:schemeClr>
                </a:solidFill>
              </a:rPr>
              <a:t>Bad</a:t>
            </a:r>
            <a:r>
              <a:rPr lang="ja-JP" altLang="en-US" sz="2000" dirty="0">
                <a:solidFill>
                  <a:schemeClr val="bg2">
                    <a:lumMod val="25000"/>
                  </a:schemeClr>
                </a:solidFill>
              </a:rPr>
              <a:t>：</a:t>
            </a:r>
            <a:r>
              <a:rPr lang="en-US" altLang="ja-JP" sz="3000" b="1" dirty="0">
                <a:solidFill>
                  <a:schemeClr val="bg2">
                    <a:lumMod val="25000"/>
                  </a:schemeClr>
                </a:solidFill>
              </a:rPr>
              <a:t>-10</a:t>
            </a:r>
            <a:r>
              <a:rPr lang="ja-JP" altLang="en-US" sz="2000" dirty="0">
                <a:solidFill>
                  <a:schemeClr val="bg2">
                    <a:lumMod val="25000"/>
                  </a:schemeClr>
                </a:solidFill>
              </a:rPr>
              <a:t>点</a:t>
            </a:r>
            <a:endParaRPr lang="en-US" altLang="ja-JP" sz="2000" dirty="0">
              <a:solidFill>
                <a:schemeClr val="bg2">
                  <a:lumMod val="25000"/>
                </a:schemeClr>
              </a:solidFill>
            </a:endParaRPr>
          </a:p>
        </p:txBody>
      </p:sp>
      <p:sp>
        <p:nvSpPr>
          <p:cNvPr id="4" name="タイトル 1">
            <a:extLst>
              <a:ext uri="{FF2B5EF4-FFF2-40B4-BE49-F238E27FC236}">
                <a16:creationId xmlns:a16="http://schemas.microsoft.com/office/drawing/2014/main" id="{C92B1538-EC6D-5321-AF37-4F65AC389969}"/>
              </a:ext>
            </a:extLst>
          </p:cNvPr>
          <p:cNvSpPr>
            <a:spLocks noGrp="1"/>
          </p:cNvSpPr>
          <p:nvPr>
            <p:ph type="title"/>
          </p:nvPr>
        </p:nvSpPr>
        <p:spPr>
          <a:xfrm>
            <a:off x="838200" y="365125"/>
            <a:ext cx="10515600" cy="1325563"/>
          </a:xfrm>
        </p:spPr>
        <p:txBody>
          <a:bodyPr>
            <a:normAutofit/>
          </a:bodyPr>
          <a:lstStyle/>
          <a:p>
            <a:r>
              <a:rPr kumimoji="1" lang="en-US" altLang="ja-JP" sz="2800" dirty="0">
                <a:solidFill>
                  <a:schemeClr val="bg2">
                    <a:lumMod val="25000"/>
                  </a:schemeClr>
                </a:solidFill>
                <a:latin typeface="HGSｺﾞｼｯｸE" panose="020B0900000000000000" pitchFamily="50" charset="-128"/>
                <a:ea typeface="HGSｺﾞｼｯｸE" panose="020B0900000000000000" pitchFamily="50" charset="-128"/>
              </a:rPr>
              <a:t>-</a:t>
            </a:r>
            <a:r>
              <a:rPr kumimoji="1"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 </a:t>
            </a:r>
            <a:r>
              <a:rPr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ゲームの設計</a:t>
            </a:r>
            <a:r>
              <a:rPr kumimoji="1" lang="ja-JP" altLang="en-US" sz="2800" dirty="0">
                <a:solidFill>
                  <a:schemeClr val="bg2">
                    <a:lumMod val="25000"/>
                  </a:schemeClr>
                </a:solidFill>
                <a:latin typeface="HGSｺﾞｼｯｸE" panose="020B0900000000000000" pitchFamily="50" charset="-128"/>
                <a:ea typeface="HGSｺﾞｼｯｸE" panose="020B0900000000000000" pitchFamily="50" charset="-128"/>
              </a:rPr>
              <a:t> </a:t>
            </a:r>
            <a:r>
              <a:rPr kumimoji="1" lang="en-US" altLang="ja-JP" sz="2800" dirty="0">
                <a:solidFill>
                  <a:schemeClr val="bg2">
                    <a:lumMod val="25000"/>
                  </a:schemeClr>
                </a:solidFill>
                <a:latin typeface="HGSｺﾞｼｯｸE" panose="020B0900000000000000" pitchFamily="50" charset="-128"/>
                <a:ea typeface="HGSｺﾞｼｯｸE" panose="020B0900000000000000" pitchFamily="50" charset="-128"/>
              </a:rPr>
              <a:t>-</a:t>
            </a:r>
            <a:br>
              <a:rPr kumimoji="1" lang="en-US" altLang="ja-JP" sz="4000" dirty="0">
                <a:solidFill>
                  <a:schemeClr val="bg2">
                    <a:lumMod val="25000"/>
                  </a:schemeClr>
                </a:solidFill>
              </a:rPr>
            </a:br>
            <a:r>
              <a:rPr kumimoji="1" lang="en-US" altLang="ja-JP" sz="2000" dirty="0">
                <a:solidFill>
                  <a:schemeClr val="bg2">
                    <a:lumMod val="50000"/>
                  </a:schemeClr>
                </a:solidFill>
                <a:latin typeface="Bahnschrift SemiLight" panose="020B0502040204020203" pitchFamily="34" charset="0"/>
                <a:cs typeface="Adobe Devanagari" panose="02040503050201020203" pitchFamily="18" charset="0"/>
              </a:rPr>
              <a:t>Game Design</a:t>
            </a:r>
            <a:endParaRPr kumimoji="1" lang="ja-JP" altLang="en-US" sz="4000" dirty="0">
              <a:solidFill>
                <a:schemeClr val="bg2">
                  <a:lumMod val="50000"/>
                </a:schemeClr>
              </a:solidFill>
              <a:latin typeface="Bahnschrift SemiLight" panose="020B0502040204020203" pitchFamily="34" charset="0"/>
              <a:cs typeface="Adobe Devanagari" panose="02040503050201020203" pitchFamily="18" charset="0"/>
            </a:endParaRPr>
          </a:p>
        </p:txBody>
      </p:sp>
      <p:grpSp>
        <p:nvGrpSpPr>
          <p:cNvPr id="34" name="グループ化 33">
            <a:extLst>
              <a:ext uri="{FF2B5EF4-FFF2-40B4-BE49-F238E27FC236}">
                <a16:creationId xmlns:a16="http://schemas.microsoft.com/office/drawing/2014/main" id="{3E6DE810-F366-A903-9A63-5FE4BD445759}"/>
              </a:ext>
            </a:extLst>
          </p:cNvPr>
          <p:cNvGrpSpPr/>
          <p:nvPr/>
        </p:nvGrpSpPr>
        <p:grpSpPr>
          <a:xfrm>
            <a:off x="838200" y="2211849"/>
            <a:ext cx="10458009" cy="1711842"/>
            <a:chOff x="967560" y="3099391"/>
            <a:chExt cx="10458009" cy="1711842"/>
          </a:xfrm>
        </p:grpSpPr>
        <p:grpSp>
          <p:nvGrpSpPr>
            <p:cNvPr id="26" name="グループ化 25">
              <a:extLst>
                <a:ext uri="{FF2B5EF4-FFF2-40B4-BE49-F238E27FC236}">
                  <a16:creationId xmlns:a16="http://schemas.microsoft.com/office/drawing/2014/main" id="{4D790706-A45C-D6B7-5634-412C86E2B784}"/>
                </a:ext>
              </a:extLst>
            </p:cNvPr>
            <p:cNvGrpSpPr/>
            <p:nvPr/>
          </p:nvGrpSpPr>
          <p:grpSpPr>
            <a:xfrm>
              <a:off x="3870250" y="3747977"/>
              <a:ext cx="4125433" cy="1063256"/>
              <a:chOff x="1860697" y="3429000"/>
              <a:chExt cx="4125433" cy="1063256"/>
            </a:xfrm>
          </p:grpSpPr>
          <p:sp>
            <p:nvSpPr>
              <p:cNvPr id="2" name="正方形/長方形 1">
                <a:extLst>
                  <a:ext uri="{FF2B5EF4-FFF2-40B4-BE49-F238E27FC236}">
                    <a16:creationId xmlns:a16="http://schemas.microsoft.com/office/drawing/2014/main" id="{0DD38C86-4A22-457F-8A7C-A04B4FEEF41F}"/>
                  </a:ext>
                </a:extLst>
              </p:cNvPr>
              <p:cNvSpPr/>
              <p:nvPr/>
            </p:nvSpPr>
            <p:spPr>
              <a:xfrm>
                <a:off x="2328530" y="3429000"/>
                <a:ext cx="531628" cy="5316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E28D44A-A7F1-B3FD-56FA-830DA73DC672}"/>
                  </a:ext>
                </a:extLst>
              </p:cNvPr>
              <p:cNvSpPr/>
              <p:nvPr/>
            </p:nvSpPr>
            <p:spPr>
              <a:xfrm>
                <a:off x="2860158" y="3429000"/>
                <a:ext cx="531628" cy="531628"/>
              </a:xfrm>
              <a:prstGeom prst="rect">
                <a:avLst/>
              </a:prstGeom>
              <a:solidFill>
                <a:srgbClr val="99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600" b="1" dirty="0">
                    <a:solidFill>
                      <a:schemeClr val="bg2">
                        <a:lumMod val="25000"/>
                      </a:schemeClr>
                    </a:solidFill>
                  </a:rPr>
                  <a:t>３</a:t>
                </a:r>
              </a:p>
            </p:txBody>
          </p:sp>
          <p:sp>
            <p:nvSpPr>
              <p:cNvPr id="6" name="正方形/長方形 5">
                <a:extLst>
                  <a:ext uri="{FF2B5EF4-FFF2-40B4-BE49-F238E27FC236}">
                    <a16:creationId xmlns:a16="http://schemas.microsoft.com/office/drawing/2014/main" id="{C4BF838F-B5A4-4AD9-A25F-B86BE9722BE2}"/>
                  </a:ext>
                </a:extLst>
              </p:cNvPr>
              <p:cNvSpPr/>
              <p:nvPr/>
            </p:nvSpPr>
            <p:spPr>
              <a:xfrm>
                <a:off x="3391786" y="3429000"/>
                <a:ext cx="531628" cy="5316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74E5CE6-54F2-8364-123F-F2C89FB06621}"/>
                  </a:ext>
                </a:extLst>
              </p:cNvPr>
              <p:cNvSpPr/>
              <p:nvPr/>
            </p:nvSpPr>
            <p:spPr>
              <a:xfrm>
                <a:off x="3923414" y="3429000"/>
                <a:ext cx="531628" cy="5316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55B34BF-A831-61F6-2CAA-BDF3EFA797D7}"/>
                  </a:ext>
                </a:extLst>
              </p:cNvPr>
              <p:cNvSpPr/>
              <p:nvPr/>
            </p:nvSpPr>
            <p:spPr>
              <a:xfrm>
                <a:off x="4455042" y="3429000"/>
                <a:ext cx="531628" cy="531628"/>
              </a:xfrm>
              <a:prstGeom prst="rect">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4CA8FCE-7331-5053-6CA1-AED5D7787A46}"/>
                  </a:ext>
                </a:extLst>
              </p:cNvPr>
              <p:cNvSpPr/>
              <p:nvPr/>
            </p:nvSpPr>
            <p:spPr>
              <a:xfrm>
                <a:off x="4976037" y="3429000"/>
                <a:ext cx="531628" cy="5316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9AF0184-1A9C-4498-8F73-AAED755D1493}"/>
                  </a:ext>
                </a:extLst>
              </p:cNvPr>
              <p:cNvSpPr/>
              <p:nvPr/>
            </p:nvSpPr>
            <p:spPr>
              <a:xfrm>
                <a:off x="2328530" y="3960628"/>
                <a:ext cx="531628" cy="531628"/>
              </a:xfrm>
              <a:prstGeom prst="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723CDAF-EACA-20A9-56B1-854BD036B9BE}"/>
                  </a:ext>
                </a:extLst>
              </p:cNvPr>
              <p:cNvSpPr/>
              <p:nvPr/>
            </p:nvSpPr>
            <p:spPr>
              <a:xfrm>
                <a:off x="2860158" y="3960628"/>
                <a:ext cx="531628" cy="531628"/>
              </a:xfrm>
              <a:prstGeom prst="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4448B9E-37DC-9BA9-4A40-7B8BD7AD398C}"/>
                  </a:ext>
                </a:extLst>
              </p:cNvPr>
              <p:cNvSpPr/>
              <p:nvPr/>
            </p:nvSpPr>
            <p:spPr>
              <a:xfrm>
                <a:off x="3391786" y="3960628"/>
                <a:ext cx="531628" cy="531628"/>
              </a:xfrm>
              <a:prstGeom prst="rect">
                <a:avLst/>
              </a:prstGeom>
              <a:solidFill>
                <a:srgbClr val="99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600" b="1" dirty="0">
                    <a:solidFill>
                      <a:schemeClr val="bg2">
                        <a:lumMod val="25000"/>
                      </a:schemeClr>
                    </a:solidFill>
                  </a:rPr>
                  <a:t>４</a:t>
                </a:r>
              </a:p>
            </p:txBody>
          </p:sp>
          <p:sp>
            <p:nvSpPr>
              <p:cNvPr id="13" name="正方形/長方形 12">
                <a:extLst>
                  <a:ext uri="{FF2B5EF4-FFF2-40B4-BE49-F238E27FC236}">
                    <a16:creationId xmlns:a16="http://schemas.microsoft.com/office/drawing/2014/main" id="{4B14D833-DAB7-C340-B72F-2BED457A8D1F}"/>
                  </a:ext>
                </a:extLst>
              </p:cNvPr>
              <p:cNvSpPr/>
              <p:nvPr/>
            </p:nvSpPr>
            <p:spPr>
              <a:xfrm>
                <a:off x="3923414" y="3960628"/>
                <a:ext cx="531628" cy="531628"/>
              </a:xfrm>
              <a:prstGeom prst="rect">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E5C88062-A57D-2C1E-FA31-CF1A603FA68F}"/>
                  </a:ext>
                </a:extLst>
              </p:cNvPr>
              <p:cNvSpPr/>
              <p:nvPr/>
            </p:nvSpPr>
            <p:spPr>
              <a:xfrm>
                <a:off x="4455042" y="3960628"/>
                <a:ext cx="531628" cy="5316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06F157EE-DC43-4580-38BC-5FC4E4BD2034}"/>
                  </a:ext>
                </a:extLst>
              </p:cNvPr>
              <p:cNvSpPr/>
              <p:nvPr/>
            </p:nvSpPr>
            <p:spPr>
              <a:xfrm>
                <a:off x="4976037" y="3960628"/>
                <a:ext cx="531628" cy="531628"/>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31F0B272-273C-0CBB-0A95-A2691B890BB0}"/>
                  </a:ext>
                </a:extLst>
              </p:cNvPr>
              <p:cNvSpPr/>
              <p:nvPr/>
            </p:nvSpPr>
            <p:spPr>
              <a:xfrm>
                <a:off x="4497572" y="3500770"/>
                <a:ext cx="446568" cy="388088"/>
              </a:xfrm>
              <a:prstGeom prst="rightArrow">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8646B11D-5E95-0618-79E3-DFC5379AB4E3}"/>
                  </a:ext>
                </a:extLst>
              </p:cNvPr>
              <p:cNvSpPr/>
              <p:nvPr/>
            </p:nvSpPr>
            <p:spPr>
              <a:xfrm rot="5400000">
                <a:off x="3965944" y="4032398"/>
                <a:ext cx="446568" cy="388088"/>
              </a:xfrm>
              <a:prstGeom prst="rightArrow">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FD2A41F9-33D3-F606-A1F5-80244E489AE3}"/>
                  </a:ext>
                </a:extLst>
              </p:cNvPr>
              <p:cNvCxnSpPr/>
              <p:nvPr/>
            </p:nvCxnSpPr>
            <p:spPr>
              <a:xfrm>
                <a:off x="1860697" y="4210493"/>
                <a:ext cx="4125433" cy="0"/>
              </a:xfrm>
              <a:prstGeom prst="line">
                <a:avLst/>
              </a:prstGeom>
              <a:ln w="76200">
                <a:solidFill>
                  <a:srgbClr val="75F2FF"/>
                </a:solidFill>
              </a:ln>
            </p:spPr>
            <p:style>
              <a:lnRef idx="1">
                <a:schemeClr val="accent1"/>
              </a:lnRef>
              <a:fillRef idx="0">
                <a:schemeClr val="accent1"/>
              </a:fillRef>
              <a:effectRef idx="0">
                <a:schemeClr val="accent1"/>
              </a:effectRef>
              <a:fontRef idx="minor">
                <a:schemeClr val="tx1"/>
              </a:fontRef>
            </p:style>
          </p:cxnSp>
        </p:grpSp>
        <p:sp>
          <p:nvSpPr>
            <p:cNvPr id="27" name="吹き出し: 四角形 26">
              <a:extLst>
                <a:ext uri="{FF2B5EF4-FFF2-40B4-BE49-F238E27FC236}">
                  <a16:creationId xmlns:a16="http://schemas.microsoft.com/office/drawing/2014/main" id="{7C9F45C4-F5EE-9546-6D32-9BC325E88234}"/>
                </a:ext>
              </a:extLst>
            </p:cNvPr>
            <p:cNvSpPr/>
            <p:nvPr/>
          </p:nvSpPr>
          <p:spPr>
            <a:xfrm>
              <a:off x="967561" y="3747978"/>
              <a:ext cx="2181447" cy="1020724"/>
            </a:xfrm>
            <a:prstGeom prst="wedgeRectCallout">
              <a:avLst>
                <a:gd name="adj1" fmla="val 75674"/>
                <a:gd name="adj2" fmla="val -2843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kumimoji="1" lang="ja-JP" altLang="en-US" sz="1400" b="1" dirty="0">
                  <a:solidFill>
                    <a:schemeClr val="bg2">
                      <a:lumMod val="25000"/>
                    </a:schemeClr>
                  </a:solidFill>
                </a:rPr>
                <a:t>長押ししながら</a:t>
              </a:r>
              <a:r>
                <a:rPr kumimoji="1" lang="en-US" altLang="ja-JP" sz="1400" b="1" dirty="0">
                  <a:solidFill>
                    <a:schemeClr val="bg2">
                      <a:lumMod val="25000"/>
                    </a:schemeClr>
                  </a:solidFill>
                </a:rPr>
                <a:t>2</a:t>
              </a:r>
              <a:r>
                <a:rPr kumimoji="1" lang="ja-JP" altLang="en-US" sz="1400" b="1" dirty="0">
                  <a:solidFill>
                    <a:schemeClr val="bg2">
                      <a:lumMod val="25000"/>
                    </a:schemeClr>
                  </a:solidFill>
                </a:rPr>
                <a:t>つ同時にタップとさらに長押しもしなきゃ</a:t>
              </a:r>
              <a:r>
                <a:rPr kumimoji="1" lang="en-US" altLang="ja-JP" sz="1400" b="1" dirty="0">
                  <a:solidFill>
                    <a:schemeClr val="bg2">
                      <a:lumMod val="25000"/>
                    </a:schemeClr>
                  </a:solidFill>
                </a:rPr>
                <a:t>…</a:t>
              </a:r>
              <a:endParaRPr kumimoji="1" lang="ja-JP" altLang="en-US" sz="1400" b="1" dirty="0">
                <a:solidFill>
                  <a:schemeClr val="bg2">
                    <a:lumMod val="25000"/>
                  </a:schemeClr>
                </a:solidFill>
              </a:endParaRPr>
            </a:p>
          </p:txBody>
        </p:sp>
        <p:sp>
          <p:nvSpPr>
            <p:cNvPr id="28" name="吹き出し: 四角形 27">
              <a:extLst>
                <a:ext uri="{FF2B5EF4-FFF2-40B4-BE49-F238E27FC236}">
                  <a16:creationId xmlns:a16="http://schemas.microsoft.com/office/drawing/2014/main" id="{562EE68B-83CC-A26C-0CCA-83A290B70D16}"/>
                </a:ext>
              </a:extLst>
            </p:cNvPr>
            <p:cNvSpPr/>
            <p:nvPr/>
          </p:nvSpPr>
          <p:spPr>
            <a:xfrm>
              <a:off x="8909196" y="3938430"/>
              <a:ext cx="2516373" cy="830271"/>
            </a:xfrm>
            <a:prstGeom prst="wedgeRectCallout">
              <a:avLst>
                <a:gd name="adj1" fmla="val -86441"/>
                <a:gd name="adj2" fmla="val 43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ja-JP" altLang="en-US" sz="1400" b="1" dirty="0">
                  <a:solidFill>
                    <a:schemeClr val="bg2">
                      <a:lumMod val="25000"/>
                    </a:schemeClr>
                  </a:solidFill>
                </a:rPr>
                <a:t>右</a:t>
              </a:r>
              <a:r>
                <a:rPr kumimoji="1" lang="ja-JP" altLang="en-US" sz="1400" b="1" dirty="0">
                  <a:solidFill>
                    <a:schemeClr val="bg2">
                      <a:lumMod val="25000"/>
                    </a:schemeClr>
                  </a:solidFill>
                </a:rPr>
                <a:t>フリックの後にタップと同時に下フリックしなきゃ</a:t>
              </a:r>
              <a:r>
                <a:rPr kumimoji="1" lang="en-US" altLang="ja-JP" sz="1400" b="1" dirty="0">
                  <a:solidFill>
                    <a:schemeClr val="bg2">
                      <a:lumMod val="25000"/>
                    </a:schemeClr>
                  </a:solidFill>
                </a:rPr>
                <a:t>…</a:t>
              </a:r>
              <a:endParaRPr kumimoji="1" lang="ja-JP" altLang="en-US" sz="1400" b="1" dirty="0">
                <a:solidFill>
                  <a:schemeClr val="bg2">
                    <a:lumMod val="25000"/>
                  </a:schemeClr>
                </a:solidFill>
              </a:endParaRPr>
            </a:p>
          </p:txBody>
        </p:sp>
        <p:pic>
          <p:nvPicPr>
            <p:cNvPr id="30" name="グラフィックス 29" descr="挙手">
              <a:extLst>
                <a:ext uri="{FF2B5EF4-FFF2-40B4-BE49-F238E27FC236}">
                  <a16:creationId xmlns:a16="http://schemas.microsoft.com/office/drawing/2014/main" id="{94D540A8-98BE-A47A-F9B0-6E950515B6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7560" y="3099391"/>
              <a:ext cx="978197" cy="914400"/>
            </a:xfrm>
            <a:prstGeom prst="rect">
              <a:avLst/>
            </a:prstGeom>
          </p:spPr>
        </p:pic>
        <p:pic>
          <p:nvPicPr>
            <p:cNvPr id="31" name="グラフィックス 30" descr="挙手">
              <a:extLst>
                <a:ext uri="{FF2B5EF4-FFF2-40B4-BE49-F238E27FC236}">
                  <a16:creationId xmlns:a16="http://schemas.microsoft.com/office/drawing/2014/main" id="{8CD7ADC0-477F-5650-F6EA-0F20A83DD9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246242" y="3288119"/>
              <a:ext cx="978197" cy="914400"/>
            </a:xfrm>
            <a:prstGeom prst="rect">
              <a:avLst/>
            </a:prstGeom>
          </p:spPr>
        </p:pic>
        <p:sp>
          <p:nvSpPr>
            <p:cNvPr id="32" name="テキスト ボックス 31">
              <a:extLst>
                <a:ext uri="{FF2B5EF4-FFF2-40B4-BE49-F238E27FC236}">
                  <a16:creationId xmlns:a16="http://schemas.microsoft.com/office/drawing/2014/main" id="{2FA4F2BC-A978-A309-C701-661321D0B30B}"/>
                </a:ext>
              </a:extLst>
            </p:cNvPr>
            <p:cNvSpPr txBox="1"/>
            <p:nvPr/>
          </p:nvSpPr>
          <p:spPr>
            <a:xfrm>
              <a:off x="1724689" y="3618358"/>
              <a:ext cx="1163378" cy="461665"/>
            </a:xfrm>
            <a:prstGeom prst="rect">
              <a:avLst/>
            </a:prstGeom>
            <a:noFill/>
          </p:spPr>
          <p:txBody>
            <a:bodyPr wrap="square" rtlCol="0">
              <a:spAutoFit/>
            </a:bodyPr>
            <a:lstStyle/>
            <a:p>
              <a:r>
                <a:rPr lang="ja-JP" altLang="en-US" sz="2400" b="1" dirty="0">
                  <a:solidFill>
                    <a:schemeClr val="bg2">
                      <a:lumMod val="25000"/>
                    </a:schemeClr>
                  </a:solidFill>
                </a:rPr>
                <a:t>みぎて</a:t>
              </a:r>
              <a:endParaRPr kumimoji="1" lang="ja-JP" altLang="en-US" sz="2400" b="1" dirty="0">
                <a:solidFill>
                  <a:schemeClr val="bg2">
                    <a:lumMod val="25000"/>
                  </a:schemeClr>
                </a:solidFill>
              </a:endParaRPr>
            </a:p>
          </p:txBody>
        </p:sp>
        <p:sp>
          <p:nvSpPr>
            <p:cNvPr id="33" name="テキスト ボックス 32">
              <a:extLst>
                <a:ext uri="{FF2B5EF4-FFF2-40B4-BE49-F238E27FC236}">
                  <a16:creationId xmlns:a16="http://schemas.microsoft.com/office/drawing/2014/main" id="{87460F3D-43E9-25ED-B961-D17C5ECD7BB1}"/>
                </a:ext>
              </a:extLst>
            </p:cNvPr>
            <p:cNvSpPr txBox="1"/>
            <p:nvPr/>
          </p:nvSpPr>
          <p:spPr>
            <a:xfrm>
              <a:off x="8996030" y="3793112"/>
              <a:ext cx="1586912" cy="461665"/>
            </a:xfrm>
            <a:prstGeom prst="rect">
              <a:avLst/>
            </a:prstGeom>
            <a:noFill/>
          </p:spPr>
          <p:txBody>
            <a:bodyPr wrap="square" rtlCol="0">
              <a:spAutoFit/>
            </a:bodyPr>
            <a:lstStyle/>
            <a:p>
              <a:r>
                <a:rPr kumimoji="1" lang="ja-JP" altLang="en-US" sz="2400" b="1" dirty="0">
                  <a:solidFill>
                    <a:schemeClr val="bg2">
                      <a:lumMod val="25000"/>
                    </a:schemeClr>
                  </a:solidFill>
                </a:rPr>
                <a:t>ひだりて</a:t>
              </a:r>
            </a:p>
          </p:txBody>
        </p:sp>
      </p:grpSp>
      <p:grpSp>
        <p:nvGrpSpPr>
          <p:cNvPr id="40" name="グループ化 39">
            <a:extLst>
              <a:ext uri="{FF2B5EF4-FFF2-40B4-BE49-F238E27FC236}">
                <a16:creationId xmlns:a16="http://schemas.microsoft.com/office/drawing/2014/main" id="{5C081011-D011-7E89-B26B-6836829C32A9}"/>
              </a:ext>
            </a:extLst>
          </p:cNvPr>
          <p:cNvGrpSpPr/>
          <p:nvPr/>
        </p:nvGrpSpPr>
        <p:grpSpPr>
          <a:xfrm>
            <a:off x="7387858" y="4332307"/>
            <a:ext cx="2043223" cy="851231"/>
            <a:chOff x="8646929" y="4283842"/>
            <a:chExt cx="2043223" cy="851231"/>
          </a:xfrm>
        </p:grpSpPr>
        <p:grpSp>
          <p:nvGrpSpPr>
            <p:cNvPr id="38" name="グループ化 37">
              <a:extLst>
                <a:ext uri="{FF2B5EF4-FFF2-40B4-BE49-F238E27FC236}">
                  <a16:creationId xmlns:a16="http://schemas.microsoft.com/office/drawing/2014/main" id="{6F27E3CA-4F7B-674A-C891-79B9C53128A2}"/>
                </a:ext>
              </a:extLst>
            </p:cNvPr>
            <p:cNvGrpSpPr/>
            <p:nvPr/>
          </p:nvGrpSpPr>
          <p:grpSpPr>
            <a:xfrm>
              <a:off x="9095268" y="4603445"/>
              <a:ext cx="1594884" cy="531628"/>
              <a:chOff x="2064490" y="5634868"/>
              <a:chExt cx="1594884" cy="531628"/>
            </a:xfrm>
          </p:grpSpPr>
          <p:sp>
            <p:nvSpPr>
              <p:cNvPr id="35" name="正方形/長方形 34">
                <a:extLst>
                  <a:ext uri="{FF2B5EF4-FFF2-40B4-BE49-F238E27FC236}">
                    <a16:creationId xmlns:a16="http://schemas.microsoft.com/office/drawing/2014/main" id="{8D1604E0-0F21-9C76-8753-2244877FCB9E}"/>
                  </a:ext>
                </a:extLst>
              </p:cNvPr>
              <p:cNvSpPr/>
              <p:nvPr/>
            </p:nvSpPr>
            <p:spPr>
              <a:xfrm>
                <a:off x="2064490" y="5634868"/>
                <a:ext cx="531628" cy="531628"/>
              </a:xfrm>
              <a:prstGeom prst="rect">
                <a:avLst/>
              </a:prstGeom>
              <a:solidFill>
                <a:srgbClr val="0070C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6CDE933A-1584-B4B5-A739-8FC0C306003C}"/>
                  </a:ext>
                </a:extLst>
              </p:cNvPr>
              <p:cNvSpPr/>
              <p:nvPr/>
            </p:nvSpPr>
            <p:spPr>
              <a:xfrm>
                <a:off x="2596118" y="5634868"/>
                <a:ext cx="531628" cy="531628"/>
              </a:xfrm>
              <a:prstGeom prst="rect">
                <a:avLst/>
              </a:prstGeom>
              <a:solidFill>
                <a:srgbClr val="0070C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3600" b="1" dirty="0">
                  <a:solidFill>
                    <a:schemeClr val="bg2">
                      <a:lumMod val="25000"/>
                    </a:schemeClr>
                  </a:solidFill>
                </a:endParaRPr>
              </a:p>
            </p:txBody>
          </p:sp>
          <p:sp>
            <p:nvSpPr>
              <p:cNvPr id="37" name="正方形/長方形 36">
                <a:extLst>
                  <a:ext uri="{FF2B5EF4-FFF2-40B4-BE49-F238E27FC236}">
                    <a16:creationId xmlns:a16="http://schemas.microsoft.com/office/drawing/2014/main" id="{85A99506-2302-B096-4D27-05854C15BEBE}"/>
                  </a:ext>
                </a:extLst>
              </p:cNvPr>
              <p:cNvSpPr/>
              <p:nvPr/>
            </p:nvSpPr>
            <p:spPr>
              <a:xfrm>
                <a:off x="3127746" y="5634868"/>
                <a:ext cx="531628" cy="531628"/>
              </a:xfrm>
              <a:prstGeom prst="rect">
                <a:avLst/>
              </a:prstGeom>
              <a:solidFill>
                <a:srgbClr val="0070C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ボックス 38">
              <a:extLst>
                <a:ext uri="{FF2B5EF4-FFF2-40B4-BE49-F238E27FC236}">
                  <a16:creationId xmlns:a16="http://schemas.microsoft.com/office/drawing/2014/main" id="{48E1BB25-AA36-48F7-507C-8A688EE28B40}"/>
                </a:ext>
              </a:extLst>
            </p:cNvPr>
            <p:cNvSpPr txBox="1"/>
            <p:nvPr/>
          </p:nvSpPr>
          <p:spPr>
            <a:xfrm>
              <a:off x="8646929" y="4283842"/>
              <a:ext cx="1607289" cy="369332"/>
            </a:xfrm>
            <a:prstGeom prst="rect">
              <a:avLst/>
            </a:prstGeom>
            <a:noFill/>
          </p:spPr>
          <p:txBody>
            <a:bodyPr wrap="square" rtlCol="0">
              <a:spAutoFit/>
            </a:bodyPr>
            <a:lstStyle/>
            <a:p>
              <a:r>
                <a:rPr kumimoji="1" lang="ja-JP" altLang="en-US" b="1" dirty="0">
                  <a:solidFill>
                    <a:schemeClr val="bg2">
                      <a:lumMod val="25000"/>
                    </a:schemeClr>
                  </a:solidFill>
                </a:rPr>
                <a:t>これで</a:t>
              </a:r>
              <a:r>
                <a:rPr kumimoji="1" lang="en-US" altLang="ja-JP" b="1" dirty="0">
                  <a:solidFill>
                    <a:schemeClr val="bg2">
                      <a:lumMod val="25000"/>
                    </a:schemeClr>
                  </a:solidFill>
                </a:rPr>
                <a:t>3</a:t>
              </a:r>
              <a:r>
                <a:rPr kumimoji="1" lang="ja-JP" altLang="en-US" b="1" dirty="0">
                  <a:solidFill>
                    <a:schemeClr val="bg2">
                      <a:lumMod val="25000"/>
                    </a:schemeClr>
                  </a:solidFill>
                </a:rPr>
                <a:t>点</a:t>
              </a:r>
            </a:p>
          </p:txBody>
        </p:sp>
      </p:grpSp>
      <p:sp>
        <p:nvSpPr>
          <p:cNvPr id="41" name="吹き出し: 四角形 40">
            <a:extLst>
              <a:ext uri="{FF2B5EF4-FFF2-40B4-BE49-F238E27FC236}">
                <a16:creationId xmlns:a16="http://schemas.microsoft.com/office/drawing/2014/main" id="{94A80920-D120-9192-3069-934549DF5F1A}"/>
              </a:ext>
            </a:extLst>
          </p:cNvPr>
          <p:cNvSpPr/>
          <p:nvPr/>
        </p:nvSpPr>
        <p:spPr>
          <a:xfrm>
            <a:off x="9968915" y="5405650"/>
            <a:ext cx="1847406" cy="531628"/>
          </a:xfrm>
          <a:prstGeom prst="wedgeRectCallout">
            <a:avLst>
              <a:gd name="adj1" fmla="val -65714"/>
              <a:gd name="adj2" fmla="val 3416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2">
                    <a:lumMod val="25000"/>
                  </a:schemeClr>
                </a:solidFill>
              </a:rPr>
              <a:t>ミスすると痛い！！</a:t>
            </a:r>
          </a:p>
        </p:txBody>
      </p:sp>
    </p:spTree>
    <p:extLst>
      <p:ext uri="{BB962C8B-B14F-4D97-AF65-F5344CB8AC3E}">
        <p14:creationId xmlns:p14="http://schemas.microsoft.com/office/powerpoint/2010/main" val="5036724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5452</TotalTime>
  <Words>1073</Words>
  <Application>Microsoft Office PowerPoint</Application>
  <PresentationFormat>ワイド画面</PresentationFormat>
  <Paragraphs>150</Paragraphs>
  <Slides>11</Slides>
  <Notes>0</Notes>
  <HiddenSlides>0</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11</vt:i4>
      </vt:variant>
    </vt:vector>
  </HeadingPairs>
  <TitlesOfParts>
    <vt:vector size="19" baseType="lpstr">
      <vt:lpstr>HGSｺﾞｼｯｸE</vt:lpstr>
      <vt:lpstr>HGｺﾞｼｯｸE</vt:lpstr>
      <vt:lpstr>游ゴシック</vt:lpstr>
      <vt:lpstr>游ゴシック Light</vt:lpstr>
      <vt:lpstr>Arial</vt:lpstr>
      <vt:lpstr>Bahnschrift</vt:lpstr>
      <vt:lpstr>Bahnschrift SemiLight</vt:lpstr>
      <vt:lpstr>Office テーマ</vt:lpstr>
      <vt:lpstr>パズルで音色ノーツを作るシーケンサーリズムゲーム Sequencer rhythm game with puzzle to create tone notes</vt:lpstr>
      <vt:lpstr>- ゲームのルール - Game rules</vt:lpstr>
      <vt:lpstr>- 完成作品 - Completed work</vt:lpstr>
      <vt:lpstr>- 研究の目的 - Research background</vt:lpstr>
      <vt:lpstr>- なぜパズルゲームなのか - Reasons for choosing puzzle games</vt:lpstr>
      <vt:lpstr>- なぜリズムゲームなのか - Reasons for choosing rhythm games</vt:lpstr>
      <vt:lpstr>- なぜリズムゲームなのか - Reasons for choosing rhythm games</vt:lpstr>
      <vt:lpstr>- ゲームの設計 - Game Design</vt:lpstr>
      <vt:lpstr>- ゲームの設計 - Game Design</vt:lpstr>
      <vt:lpstr>- 音の選定 - Sound selection</vt:lpstr>
      <vt:lpstr>- まとめ -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パズルで音色ノーツを作るシーケンサーリズムゲーム Sequencer rhythm game with puzzle to create tone notes</dc:title>
  <dc:creator>nao sakuma</dc:creator>
  <cp:lastModifiedBy>佐久間那央</cp:lastModifiedBy>
  <cp:revision>41</cp:revision>
  <dcterms:created xsi:type="dcterms:W3CDTF">2023-01-17T18:14:11Z</dcterms:created>
  <dcterms:modified xsi:type="dcterms:W3CDTF">2023-01-26T12:57:51Z</dcterms:modified>
</cp:coreProperties>
</file>